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35"/>
  </p:notesMasterIdLst>
  <p:sldIdLst>
    <p:sldId id="256" r:id="rId2"/>
    <p:sldId id="257" r:id="rId3"/>
    <p:sldId id="259" r:id="rId4"/>
    <p:sldId id="258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5" r:id="rId27"/>
    <p:sldId id="286" r:id="rId28"/>
    <p:sldId id="287" r:id="rId29"/>
    <p:sldId id="288" r:id="rId30"/>
    <p:sldId id="289" r:id="rId31"/>
    <p:sldId id="290" r:id="rId32"/>
    <p:sldId id="283" r:id="rId33"/>
    <p:sldId id="284" r:id="rId34"/>
  </p:sldIdLst>
  <p:sldSz cx="9144000" cy="6858000" type="screen4x3"/>
  <p:notesSz cx="6815138" cy="9945688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60335" y="0"/>
            <a:ext cx="2953226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686DA5-9D2E-4911-9651-4197CE531314}" type="datetimeFigureOut">
              <a:rPr lang="tr-TR" smtClean="0"/>
              <a:pPr/>
              <a:t>26.09.2015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1514" y="4724202"/>
            <a:ext cx="545211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53226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60335" y="9446678"/>
            <a:ext cx="2953226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1BA3F8-05E7-4FDC-ABC8-2C63C45FB58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6A86B6DF-39A6-472D-97C4-931518EA1928}" type="datetime1">
              <a:rPr lang="tr-TR" smtClean="0"/>
              <a:pPr/>
              <a:t>26.09.2015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32 Dikdörtgen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Dikdörtgen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31 Dikdörtgen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98CAC-9784-4D3D-8F1E-6C5BECC12467}" type="datetime1">
              <a:rPr lang="tr-TR" smtClean="0"/>
              <a:pPr/>
              <a:t>26.09.2015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3B365-2D75-41D2-8B7C-2CF34DE7EAF1}" type="datetime1">
              <a:rPr lang="tr-TR" smtClean="0"/>
              <a:pPr/>
              <a:t>26.09.2015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İkizkenar Üçgen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751E5-440C-4391-96DC-DDEBA60E0C12}" type="datetime1">
              <a:rPr lang="tr-TR" smtClean="0"/>
              <a:pPr/>
              <a:t>26.09.2015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D24F5577-6A5D-4379-AB61-F75344B2FB2E}" type="datetime1">
              <a:rPr lang="tr-TR" smtClean="0"/>
              <a:pPr/>
              <a:t>26.09.2015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F255-DD4A-4733-AA9D-6C43C94333CF}" type="datetime1">
              <a:rPr lang="tr-TR" smtClean="0"/>
              <a:pPr/>
              <a:t>26.09.2015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FFC96-3F93-43E5-997D-CEE251E77E61}" type="datetime1">
              <a:rPr lang="tr-TR" smtClean="0"/>
              <a:pPr/>
              <a:t>26.09.2015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5B7B9-FBD8-487C-977E-58F0DFB3CAEF}" type="datetime1">
              <a:rPr lang="tr-TR" smtClean="0"/>
              <a:pPr/>
              <a:t>26.09.2015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İkizkenar Üçgen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12379-C783-48D5-A9B4-F4431EFF2041}" type="datetime1">
              <a:rPr lang="tr-TR" smtClean="0"/>
              <a:pPr/>
              <a:t>26.09.2015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Düz Bağlayıcı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İkizkenar Üçgen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B7D51-8DC7-42F8-8539-4766AF9138B5}" type="datetime1">
              <a:rPr lang="tr-TR" smtClean="0"/>
              <a:pPr/>
              <a:t>26.09.2015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İkizkenar Üçgen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İçerik Yer Tutucusu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1EB33-265E-4990-BF6C-349F4B30E526}" type="datetime1">
              <a:rPr lang="tr-TR" smtClean="0"/>
              <a:pPr/>
              <a:t>26.09.2015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İkizkenar Üçgen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02DEC9F-5D30-43A6-BA90-52C45F8F2387}" type="datetime1">
              <a:rPr lang="tr-TR" smtClean="0"/>
              <a:pPr/>
              <a:t>26.09.2015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8" name="27 Düz Bağlayıcı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Düz Bağlayıcı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İkizkenar Üçgen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tr-TR" dirty="0" smtClean="0"/>
              <a:t>OPTİK ELEKTRONİK </a:t>
            </a:r>
            <a:br>
              <a:rPr lang="tr-TR" dirty="0" smtClean="0"/>
            </a:br>
            <a:r>
              <a:rPr lang="tr-TR" dirty="0" smtClean="0"/>
              <a:t>2.Kısım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ARŞ.GÖR. ALİ SARIKAŞ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6143636" y="6072206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2015-2016 </a:t>
            </a:r>
            <a:r>
              <a:rPr lang="tr-TR" dirty="0" smtClean="0"/>
              <a:t>Güz Yarıyılı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10</a:t>
            </a:fld>
            <a:endParaRPr lang="tr-TR" dirty="0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Opto</a:t>
            </a:r>
            <a:r>
              <a:rPr lang="tr-TR" dirty="0" smtClean="0"/>
              <a:t>-</a:t>
            </a:r>
            <a:r>
              <a:rPr lang="tr-TR" dirty="0" err="1" smtClean="0"/>
              <a:t>kuplör</a:t>
            </a:r>
            <a:r>
              <a:rPr lang="tr-TR" dirty="0" smtClean="0"/>
              <a:t> Uygulamaları</a:t>
            </a:r>
            <a:endParaRPr lang="tr-TR" dirty="0"/>
          </a:p>
        </p:txBody>
      </p:sp>
      <p:sp>
        <p:nvSpPr>
          <p:cNvPr id="7" name="6 İçerik Yer Tutucusu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5288"/>
          </a:xfrm>
        </p:spPr>
        <p:txBody>
          <a:bodyPr/>
          <a:lstStyle/>
          <a:p>
            <a:pPr marL="514350" indent="-514350">
              <a:buNone/>
            </a:pPr>
            <a:r>
              <a:rPr lang="tr-TR" dirty="0" smtClean="0"/>
              <a:t>b) TTL - CMOS </a:t>
            </a:r>
            <a:r>
              <a:rPr lang="tr-TR" dirty="0" err="1" smtClean="0"/>
              <a:t>Opto</a:t>
            </a:r>
            <a:r>
              <a:rPr lang="tr-TR" dirty="0" smtClean="0"/>
              <a:t>-izolatör</a:t>
            </a:r>
            <a:endParaRPr lang="tr-TR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biLevel thresh="50000"/>
          </a:blip>
          <a:srcRect/>
          <a:stretch>
            <a:fillRect/>
          </a:stretch>
        </p:blipFill>
        <p:spPr bwMode="auto">
          <a:xfrm>
            <a:off x="631018" y="1706586"/>
            <a:ext cx="7881964" cy="457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11</a:t>
            </a:fld>
            <a:endParaRPr lang="tr-TR" dirty="0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Opto</a:t>
            </a:r>
            <a:r>
              <a:rPr lang="tr-TR" dirty="0" smtClean="0"/>
              <a:t>-</a:t>
            </a:r>
            <a:r>
              <a:rPr lang="tr-TR" dirty="0" err="1" smtClean="0"/>
              <a:t>kuplör</a:t>
            </a:r>
            <a:r>
              <a:rPr lang="tr-TR" dirty="0" smtClean="0"/>
              <a:t> Uygulamaları</a:t>
            </a:r>
            <a:endParaRPr lang="tr-TR" dirty="0"/>
          </a:p>
        </p:txBody>
      </p:sp>
      <p:sp>
        <p:nvSpPr>
          <p:cNvPr id="7" name="6 İçerik Yer Tutucusu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5288"/>
          </a:xfrm>
        </p:spPr>
        <p:txBody>
          <a:bodyPr/>
          <a:lstStyle/>
          <a:p>
            <a:pPr marL="514350" indent="-514350">
              <a:buNone/>
            </a:pPr>
            <a:r>
              <a:rPr lang="tr-TR" dirty="0" smtClean="0"/>
              <a:t>c) TTL – LED Sürücü Devresi</a:t>
            </a:r>
            <a:endParaRPr lang="tr-TR" dirty="0"/>
          </a:p>
        </p:txBody>
      </p:sp>
      <p:pic>
        <p:nvPicPr>
          <p:cNvPr id="22530" name="Picture 2" descr="C:\Users\USER\Desktop\opto\10585338_1558136717748670_1222375110_n.jpg"/>
          <p:cNvPicPr>
            <a:picLocks noChangeAspect="1" noChangeArrowheads="1"/>
          </p:cNvPicPr>
          <p:nvPr/>
        </p:nvPicPr>
        <p:blipFill>
          <a:blip r:embed="rId2">
            <a:biLevel thresh="50000"/>
          </a:blip>
          <a:srcRect/>
          <a:stretch>
            <a:fillRect/>
          </a:stretch>
        </p:blipFill>
        <p:spPr bwMode="auto">
          <a:xfrm>
            <a:off x="2509835" y="1876438"/>
            <a:ext cx="4124330" cy="4124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12</a:t>
            </a:fld>
            <a:endParaRPr lang="tr-TR" dirty="0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Opto</a:t>
            </a:r>
            <a:r>
              <a:rPr lang="tr-TR" dirty="0" smtClean="0"/>
              <a:t>-</a:t>
            </a:r>
            <a:r>
              <a:rPr lang="tr-TR" dirty="0" err="1" smtClean="0"/>
              <a:t>kuplör</a:t>
            </a:r>
            <a:r>
              <a:rPr lang="tr-TR" dirty="0" smtClean="0"/>
              <a:t> Uygulamaları</a:t>
            </a:r>
            <a:endParaRPr lang="tr-TR" dirty="0"/>
          </a:p>
        </p:txBody>
      </p:sp>
      <p:sp>
        <p:nvSpPr>
          <p:cNvPr id="7" name="6 İçerik Yer Tutucusu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5288"/>
          </a:xfrm>
        </p:spPr>
        <p:txBody>
          <a:bodyPr/>
          <a:lstStyle/>
          <a:p>
            <a:pPr marL="514350" indent="-514350">
              <a:buNone/>
            </a:pPr>
            <a:r>
              <a:rPr lang="tr-TR" dirty="0" smtClean="0"/>
              <a:t>d) Röle Sürücü Devresi</a:t>
            </a:r>
            <a:endParaRPr lang="tr-TR" dirty="0"/>
          </a:p>
        </p:txBody>
      </p:sp>
      <p:pic>
        <p:nvPicPr>
          <p:cNvPr id="23554" name="Picture 2" descr="C:\Users\USER\Desktop\opto\10708381_1558136674415341_782307474_n.jpg"/>
          <p:cNvPicPr>
            <a:picLocks noChangeAspect="1" noChangeArrowheads="1"/>
          </p:cNvPicPr>
          <p:nvPr/>
        </p:nvPicPr>
        <p:blipFill>
          <a:blip r:embed="rId2">
            <a:biLevel thresh="50000"/>
          </a:blip>
          <a:srcRect/>
          <a:stretch>
            <a:fillRect/>
          </a:stretch>
        </p:blipFill>
        <p:spPr bwMode="auto">
          <a:xfrm>
            <a:off x="244823" y="1785926"/>
            <a:ext cx="6184565" cy="442915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4709680" y="1357299"/>
            <a:ext cx="424700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13</a:t>
            </a:fld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1"/>
          </p:nvPr>
        </p:nvSpPr>
        <p:spPr>
          <a:xfrm>
            <a:off x="2943228" y="6429396"/>
            <a:ext cx="3257544" cy="4286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1800" dirty="0" smtClean="0"/>
              <a:t>TTL – RS232 Sürücü Devresi</a:t>
            </a:r>
            <a:endParaRPr lang="tr-TR" sz="1800" dirty="0"/>
          </a:p>
        </p:txBody>
      </p:sp>
      <p:sp>
        <p:nvSpPr>
          <p:cNvPr id="7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Opto</a:t>
            </a:r>
            <a:r>
              <a:rPr lang="tr-TR" dirty="0" smtClean="0"/>
              <a:t>-</a:t>
            </a:r>
            <a:r>
              <a:rPr lang="tr-TR" dirty="0" err="1" smtClean="0"/>
              <a:t>kuplör</a:t>
            </a:r>
            <a:r>
              <a:rPr lang="tr-TR" dirty="0" smtClean="0"/>
              <a:t> Uygulamaları</a:t>
            </a:r>
            <a:endParaRPr lang="tr-TR" dirty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438150" y="1390670"/>
            <a:ext cx="82677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14</a:t>
            </a:fld>
            <a:endParaRPr lang="tr-TR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2114543" y="1214422"/>
            <a:ext cx="4914915" cy="5138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Opto</a:t>
            </a:r>
            <a:r>
              <a:rPr lang="tr-TR" dirty="0" smtClean="0"/>
              <a:t>-</a:t>
            </a:r>
            <a:r>
              <a:rPr lang="tr-TR" dirty="0" err="1" smtClean="0"/>
              <a:t>kuplör</a:t>
            </a:r>
            <a:r>
              <a:rPr lang="tr-TR" dirty="0" smtClean="0"/>
              <a:t> Uygulamaları</a:t>
            </a:r>
            <a:endParaRPr lang="tr-TR" dirty="0"/>
          </a:p>
        </p:txBody>
      </p:sp>
      <p:sp>
        <p:nvSpPr>
          <p:cNvPr id="8" name="3 İçerik Yer Tutucusu"/>
          <p:cNvSpPr>
            <a:spLocks noGrp="1"/>
          </p:cNvSpPr>
          <p:nvPr>
            <p:ph sz="quarter" idx="1"/>
          </p:nvPr>
        </p:nvSpPr>
        <p:spPr>
          <a:xfrm>
            <a:off x="2436011" y="6429396"/>
            <a:ext cx="4271978" cy="42860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sz="1800" dirty="0" smtClean="0"/>
              <a:t>TTL – RS232 Sürücü Devresi Malzeme Listesi</a:t>
            </a:r>
            <a:endParaRPr lang="tr-T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3013502"/>
            <a:ext cx="91440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IŞIK ÖLÇERLER</a:t>
            </a:r>
            <a:endParaRPr lang="tr-TR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r>
              <a:rPr lang="tr-TR" dirty="0" smtClean="0"/>
              <a:t>Doğrusal Işık Ölçerler (</a:t>
            </a:r>
            <a:r>
              <a:rPr lang="tr-TR" dirty="0" err="1" smtClean="0"/>
              <a:t>Linear</a:t>
            </a:r>
            <a:r>
              <a:rPr lang="tr-TR" dirty="0" smtClean="0"/>
              <a:t> </a:t>
            </a:r>
            <a:r>
              <a:rPr lang="tr-TR" dirty="0" err="1" smtClean="0"/>
              <a:t>Light</a:t>
            </a:r>
            <a:r>
              <a:rPr lang="tr-TR" dirty="0" smtClean="0"/>
              <a:t> </a:t>
            </a:r>
            <a:r>
              <a:rPr lang="tr-TR" dirty="0" err="1" smtClean="0"/>
              <a:t>Meters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16</a:t>
            </a:fld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142844" y="1571612"/>
            <a:ext cx="535709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biLevel thresh="50000"/>
          </a:blip>
          <a:srcRect/>
          <a:stretch>
            <a:fillRect/>
          </a:stretch>
        </p:blipFill>
        <p:spPr bwMode="auto">
          <a:xfrm>
            <a:off x="5286380" y="1285860"/>
            <a:ext cx="3549000" cy="2066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17</a:t>
            </a:fld>
            <a:endParaRPr lang="tr-TR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r>
              <a:rPr lang="tr-TR" dirty="0" smtClean="0"/>
              <a:t>Logaritmik Işık Ölçerler (</a:t>
            </a:r>
            <a:r>
              <a:rPr lang="tr-TR" dirty="0" err="1" smtClean="0"/>
              <a:t>Logarithmic</a:t>
            </a:r>
            <a:r>
              <a:rPr lang="tr-TR" dirty="0" smtClean="0"/>
              <a:t> </a:t>
            </a:r>
            <a:r>
              <a:rPr lang="tr-TR" dirty="0" err="1" smtClean="0"/>
              <a:t>Light</a:t>
            </a:r>
            <a:r>
              <a:rPr lang="tr-TR" dirty="0" smtClean="0"/>
              <a:t> </a:t>
            </a:r>
            <a:r>
              <a:rPr lang="tr-TR" dirty="0" err="1" smtClean="0"/>
              <a:t>Meters</a:t>
            </a:r>
            <a:r>
              <a:rPr lang="tr-TR" dirty="0" smtClean="0"/>
              <a:t>)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-32" y="1357298"/>
            <a:ext cx="570274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5715008" y="1357298"/>
            <a:ext cx="3428992" cy="25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Metin kutusu"/>
          <p:cNvSpPr txBox="1"/>
          <p:nvPr/>
        </p:nvSpPr>
        <p:spPr>
          <a:xfrm>
            <a:off x="5786446" y="4000504"/>
            <a:ext cx="31432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1400" b="1" dirty="0" smtClean="0">
                <a:latin typeface="+mj-lt"/>
              </a:rPr>
              <a:t>R2 pot.:</a:t>
            </a:r>
            <a:r>
              <a:rPr lang="tr-TR" sz="1400" dirty="0" smtClean="0">
                <a:latin typeface="+mj-lt"/>
              </a:rPr>
              <a:t> Kalibrasyon yapmak için,  tam skala sapmaya ışık ölçeri ayarlamada kullanılır.</a:t>
            </a:r>
          </a:p>
          <a:p>
            <a:pPr algn="just"/>
            <a:r>
              <a:rPr lang="tr-TR" sz="1400" b="1" dirty="0" smtClean="0">
                <a:latin typeface="+mj-lt"/>
              </a:rPr>
              <a:t>D2 diyotu:</a:t>
            </a:r>
            <a:r>
              <a:rPr lang="tr-TR" sz="1400" dirty="0" smtClean="0">
                <a:latin typeface="+mj-lt"/>
              </a:rPr>
              <a:t> Düşük ışık gücünde yükseltecin ön akımından dolayı oluşan çıkış geriliminin negatif olmasını önlemek için kullanılır.</a:t>
            </a:r>
          </a:p>
          <a:p>
            <a:pPr algn="just"/>
            <a:endParaRPr lang="tr-TR" sz="1400" dirty="0" smtClean="0">
              <a:latin typeface="+mj-lt"/>
            </a:endParaRPr>
          </a:p>
          <a:p>
            <a:pPr algn="just"/>
            <a:endParaRPr lang="tr-TR" sz="1400" dirty="0">
              <a:latin typeface="+mj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18</a:t>
            </a:fld>
            <a:endParaRPr lang="tr-TR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r>
              <a:rPr lang="tr-TR" dirty="0" smtClean="0"/>
              <a:t>Programlanabilir Işık Ölçerler (</a:t>
            </a:r>
            <a:r>
              <a:rPr lang="tr-TR" dirty="0" err="1" smtClean="0"/>
              <a:t>Programmable</a:t>
            </a:r>
            <a:r>
              <a:rPr lang="tr-TR" dirty="0" smtClean="0"/>
              <a:t> </a:t>
            </a:r>
            <a:r>
              <a:rPr lang="tr-TR" dirty="0" err="1" smtClean="0"/>
              <a:t>Light</a:t>
            </a:r>
            <a:r>
              <a:rPr lang="tr-TR" dirty="0" smtClean="0"/>
              <a:t> </a:t>
            </a:r>
            <a:r>
              <a:rPr lang="tr-TR" dirty="0" err="1" smtClean="0"/>
              <a:t>Meters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8" name="7 Metin kutusu"/>
          <p:cNvSpPr txBox="1"/>
          <p:nvPr/>
        </p:nvSpPr>
        <p:spPr>
          <a:xfrm>
            <a:off x="5500694" y="3857628"/>
            <a:ext cx="34290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1400" b="1" dirty="0" smtClean="0">
                <a:latin typeface="+mj-lt"/>
              </a:rPr>
              <a:t>R2 pot.:</a:t>
            </a:r>
            <a:r>
              <a:rPr lang="tr-TR" sz="1400" dirty="0" smtClean="0">
                <a:latin typeface="+mj-lt"/>
              </a:rPr>
              <a:t> Kalibrasyon yapmak için,  tam skala sapmaya ışık ölçeri ayarlamada kullanılır.</a:t>
            </a:r>
          </a:p>
          <a:p>
            <a:pPr algn="just"/>
            <a:r>
              <a:rPr lang="tr-TR" sz="1400" b="1" dirty="0" smtClean="0">
                <a:latin typeface="+mj-lt"/>
              </a:rPr>
              <a:t>D2 diyotu:</a:t>
            </a:r>
            <a:r>
              <a:rPr lang="tr-TR" sz="1400" dirty="0" smtClean="0">
                <a:latin typeface="+mj-lt"/>
              </a:rPr>
              <a:t> Düşük ışık gücünde yükseltecin ön akımından dolayı oluşan çıkış geriliminin negatif olmasını önlemek için kullanılır.</a:t>
            </a:r>
          </a:p>
          <a:p>
            <a:pPr algn="just"/>
            <a:endParaRPr lang="tr-TR" sz="1400" dirty="0" smtClean="0">
              <a:latin typeface="+mj-lt"/>
            </a:endParaRPr>
          </a:p>
          <a:p>
            <a:pPr algn="just"/>
            <a:endParaRPr lang="tr-TR" sz="1400" dirty="0"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0" y="1467328"/>
            <a:ext cx="5072066" cy="4533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biLevel thresh="50000"/>
          </a:blip>
          <a:srcRect/>
          <a:stretch>
            <a:fillRect/>
          </a:stretch>
        </p:blipFill>
        <p:spPr bwMode="auto">
          <a:xfrm>
            <a:off x="5286380" y="1214422"/>
            <a:ext cx="3673102" cy="2547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Son Derece Duyarlı Işık Ölçerler (</a:t>
            </a:r>
            <a:r>
              <a:rPr lang="tr-TR" dirty="0" err="1" smtClean="0"/>
              <a:t>Ultrasensitive</a:t>
            </a:r>
            <a:r>
              <a:rPr lang="tr-TR" dirty="0" smtClean="0"/>
              <a:t> </a:t>
            </a:r>
            <a:r>
              <a:rPr lang="tr-TR" dirty="0" err="1" smtClean="0"/>
              <a:t>Light</a:t>
            </a:r>
            <a:r>
              <a:rPr lang="tr-TR" dirty="0" smtClean="0"/>
              <a:t> </a:t>
            </a:r>
            <a:r>
              <a:rPr lang="tr-TR" dirty="0" err="1" smtClean="0"/>
              <a:t>Meters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19</a:t>
            </a:fld>
            <a:endParaRPr lang="tr-TR"/>
          </a:p>
        </p:txBody>
      </p:sp>
      <p:pic>
        <p:nvPicPr>
          <p:cNvPr id="4099" name="Picture 3" descr="C:\Users\USER\Desktop\opto\ışık ölçer\image4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25000" t="17708" r="11111" b="10416"/>
          <a:stretch>
            <a:fillRect/>
          </a:stretch>
        </p:blipFill>
        <p:spPr bwMode="auto">
          <a:xfrm>
            <a:off x="285720" y="1142983"/>
            <a:ext cx="4000528" cy="5250693"/>
          </a:xfrm>
          <a:prstGeom prst="rect">
            <a:avLst/>
          </a:prstGeom>
          <a:noFill/>
        </p:spPr>
      </p:pic>
      <p:pic>
        <p:nvPicPr>
          <p:cNvPr id="4100" name="Picture 4" descr="C:\Users\USER\Desktop\opto\ışık ölçer\image11.JPG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</a:blip>
          <a:srcRect l="42187" t="18750" r="9375" b="6250"/>
          <a:stretch>
            <a:fillRect/>
          </a:stretch>
        </p:blipFill>
        <p:spPr bwMode="auto">
          <a:xfrm>
            <a:off x="4929190" y="1354994"/>
            <a:ext cx="3571900" cy="4148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İÇİNDEKİLER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tr-TR" dirty="0" err="1" smtClean="0">
                <a:latin typeface="Microsoft Sans Serif" pitchFamily="34" charset="0"/>
                <a:cs typeface="Microsoft Sans Serif" pitchFamily="34" charset="0"/>
              </a:rPr>
              <a:t>Optokuplörler</a:t>
            </a:r>
            <a:endParaRPr lang="tr-TR" dirty="0" smtClean="0">
              <a:latin typeface="Microsoft Sans Serif" pitchFamily="34" charset="0"/>
              <a:cs typeface="Microsoft Sans Serif" pitchFamily="34" charset="0"/>
            </a:endParaRPr>
          </a:p>
          <a:p>
            <a:pPr>
              <a:buNone/>
            </a:pPr>
            <a:r>
              <a:rPr lang="tr-TR" dirty="0" smtClean="0">
                <a:latin typeface="Microsoft Sans Serif" pitchFamily="34" charset="0"/>
                <a:cs typeface="Microsoft Sans Serif" pitchFamily="34" charset="0"/>
              </a:rPr>
              <a:t>Işık ölçerler</a:t>
            </a:r>
          </a:p>
          <a:p>
            <a:pPr>
              <a:buNone/>
            </a:pPr>
            <a:r>
              <a:rPr lang="tr-TR" dirty="0" smtClean="0">
                <a:latin typeface="Microsoft Sans Serif" pitchFamily="34" charset="0"/>
                <a:cs typeface="Microsoft Sans Serif" pitchFamily="34" charset="0"/>
              </a:rPr>
              <a:t>Optik Kontrol Devreleri</a:t>
            </a:r>
          </a:p>
          <a:p>
            <a:pPr>
              <a:buNone/>
            </a:pPr>
            <a:endParaRPr lang="tr-TR" dirty="0" smtClean="0">
              <a:latin typeface="Microsoft Sans Serif" pitchFamily="34" charset="0"/>
              <a:cs typeface="Microsoft Sans Serif" pitchFamily="34" charset="0"/>
            </a:endParaRPr>
          </a:p>
          <a:p>
            <a:pPr>
              <a:buNone/>
            </a:pPr>
            <a:endParaRPr lang="tr-TR" dirty="0" smtClean="0">
              <a:latin typeface="Microsoft Sans Serif" pitchFamily="34" charset="0"/>
              <a:cs typeface="Microsoft Sans Serif" pitchFamily="34" charset="0"/>
            </a:endParaRPr>
          </a:p>
          <a:p>
            <a:pPr>
              <a:buNone/>
            </a:pPr>
            <a:endParaRPr lang="tr-TR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3013502"/>
            <a:ext cx="914400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OPTİK KONTROL DEVRELERİ</a:t>
            </a:r>
            <a:endParaRPr lang="tr-TR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LDR Kontrollü Işıkta Aktif Olan Röle</a:t>
            </a:r>
            <a:endParaRPr lang="tr-TR" dirty="0"/>
          </a:p>
        </p:txBody>
      </p:sp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21</a:t>
            </a:fld>
            <a:endParaRPr lang="tr-TR"/>
          </a:p>
        </p:txBody>
      </p:sp>
      <p:pic>
        <p:nvPicPr>
          <p:cNvPr id="1026" name="Picture 2" descr="C:\Users\USER\Desktop\opto\optik kontrol devreleri\10743569_1558212267741115_847564882_n.jp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 l="14844" t="10416" r="41406" b="41667"/>
          <a:stretch>
            <a:fillRect/>
          </a:stretch>
        </p:blipFill>
        <p:spPr bwMode="auto">
          <a:xfrm>
            <a:off x="0" y="1571612"/>
            <a:ext cx="4435368" cy="3643338"/>
          </a:xfrm>
          <a:prstGeom prst="rect">
            <a:avLst/>
          </a:prstGeom>
          <a:noFill/>
        </p:spPr>
      </p:pic>
      <p:pic>
        <p:nvPicPr>
          <p:cNvPr id="1027" name="Picture 3" descr="C:\Users\USER\Desktop\opto\optik kontrol devreleri\10743569_1558212267741115_847564882_n.jpg"/>
          <p:cNvPicPr>
            <a:picLocks noChangeAspect="1" noChangeArrowheads="1"/>
          </p:cNvPicPr>
          <p:nvPr/>
        </p:nvPicPr>
        <p:blipFill>
          <a:blip r:embed="rId2"/>
          <a:srcRect l="26562" t="59375" r="22656" b="9375"/>
          <a:stretch>
            <a:fillRect/>
          </a:stretch>
        </p:blipFill>
        <p:spPr bwMode="auto">
          <a:xfrm>
            <a:off x="4500530" y="1571612"/>
            <a:ext cx="4643470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Fototransistörlü</a:t>
            </a:r>
            <a:r>
              <a:rPr lang="tr-TR" dirty="0" smtClean="0"/>
              <a:t> Işıkta Aktif Olan Röle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22</a:t>
            </a:fld>
            <a:endParaRPr lang="tr-TR"/>
          </a:p>
        </p:txBody>
      </p:sp>
      <p:pic>
        <p:nvPicPr>
          <p:cNvPr id="2051" name="Picture 3" descr="C:\Users\USER\Desktop\opto\optik kontrol devreleri\10743472_1558212217741120_1912120962_n.jpg"/>
          <p:cNvPicPr>
            <a:picLocks noChangeAspect="1" noChangeArrowheads="1"/>
          </p:cNvPicPr>
          <p:nvPr/>
        </p:nvPicPr>
        <p:blipFill>
          <a:blip r:embed="rId2">
            <a:biLevel thresh="50000"/>
          </a:blip>
          <a:srcRect l="12500" t="26041" r="39062" b="22917"/>
          <a:stretch>
            <a:fillRect/>
          </a:stretch>
        </p:blipFill>
        <p:spPr bwMode="auto">
          <a:xfrm>
            <a:off x="0" y="2143116"/>
            <a:ext cx="4790720" cy="3786214"/>
          </a:xfrm>
          <a:prstGeom prst="rect">
            <a:avLst/>
          </a:prstGeom>
          <a:noFill/>
        </p:spPr>
      </p:pic>
      <p:pic>
        <p:nvPicPr>
          <p:cNvPr id="2052" name="Picture 4" descr="C:\Users\USER\Desktop\opto\optik kontrol devreleri\10745044_1558212207741121_239063695_n.jpg"/>
          <p:cNvPicPr>
            <a:picLocks noChangeAspect="1" noChangeArrowheads="1"/>
          </p:cNvPicPr>
          <p:nvPr/>
        </p:nvPicPr>
        <p:blipFill>
          <a:blip r:embed="rId3">
            <a:biLevel thresh="50000"/>
          </a:blip>
          <a:srcRect l="14843" t="42708" r="15625" b="21875"/>
          <a:stretch>
            <a:fillRect/>
          </a:stretch>
        </p:blipFill>
        <p:spPr bwMode="auto">
          <a:xfrm>
            <a:off x="4429060" y="1699225"/>
            <a:ext cx="4714940" cy="18012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LDR’li</a:t>
            </a:r>
            <a:r>
              <a:rPr lang="tr-TR" dirty="0" smtClean="0"/>
              <a:t> Karanlıkta Aktif Olan Röle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23</a:t>
            </a:fld>
            <a:endParaRPr lang="tr-TR"/>
          </a:p>
        </p:txBody>
      </p:sp>
      <p:pic>
        <p:nvPicPr>
          <p:cNvPr id="3074" name="Picture 2" descr="C:\Users\USER\Desktop\opto\optik kontrol devreleri\10744529_1558212181074457_266839129_n.jpg"/>
          <p:cNvPicPr>
            <a:picLocks noChangeAspect="1" noChangeArrowheads="1"/>
          </p:cNvPicPr>
          <p:nvPr/>
        </p:nvPicPr>
        <p:blipFill>
          <a:blip r:embed="rId2">
            <a:biLevel thresh="50000"/>
          </a:blip>
          <a:srcRect l="10156" t="11458" r="23437" b="37500"/>
          <a:stretch>
            <a:fillRect/>
          </a:stretch>
        </p:blipFill>
        <p:spPr bwMode="auto">
          <a:xfrm>
            <a:off x="1535885" y="1142984"/>
            <a:ext cx="6072230" cy="3500462"/>
          </a:xfrm>
          <a:prstGeom prst="rect">
            <a:avLst/>
          </a:prstGeom>
          <a:noFill/>
        </p:spPr>
      </p:pic>
      <p:pic>
        <p:nvPicPr>
          <p:cNvPr id="3075" name="Picture 3" descr="C:\Users\USER\Desktop\opto\optik kontrol devreleri\10744529_1558212181074457_266839129_n.jpg"/>
          <p:cNvPicPr>
            <a:picLocks noChangeAspect="1" noChangeArrowheads="1"/>
          </p:cNvPicPr>
          <p:nvPr/>
        </p:nvPicPr>
        <p:blipFill>
          <a:blip r:embed="rId2">
            <a:biLevel thresh="50000"/>
          </a:blip>
          <a:srcRect l="23437" t="64583" r="24219" b="8333"/>
          <a:stretch>
            <a:fillRect/>
          </a:stretch>
        </p:blipFill>
        <p:spPr bwMode="auto">
          <a:xfrm>
            <a:off x="2393141" y="4643446"/>
            <a:ext cx="4357718" cy="16910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24</a:t>
            </a:fld>
            <a:endParaRPr lang="tr-TR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 smtClean="0"/>
              <a:t>Fototransistörlü</a:t>
            </a:r>
            <a:r>
              <a:rPr lang="tr-TR" dirty="0" smtClean="0"/>
              <a:t> Karanlıkta Aktif Olan Röle</a:t>
            </a:r>
            <a:endParaRPr lang="tr-TR" dirty="0"/>
          </a:p>
        </p:txBody>
      </p:sp>
      <p:pic>
        <p:nvPicPr>
          <p:cNvPr id="4098" name="Picture 2" descr="C:\Users\USER\Desktop\opto\optik kontrol devreleri\10578234_1558212154407793_513960278_n.jpg"/>
          <p:cNvPicPr>
            <a:picLocks noChangeAspect="1" noChangeArrowheads="1"/>
          </p:cNvPicPr>
          <p:nvPr/>
        </p:nvPicPr>
        <p:blipFill>
          <a:blip r:embed="rId2">
            <a:biLevel thresh="50000"/>
          </a:blip>
          <a:srcRect l="19531" t="19791" r="38281" b="32292"/>
          <a:stretch>
            <a:fillRect/>
          </a:stretch>
        </p:blipFill>
        <p:spPr bwMode="auto">
          <a:xfrm>
            <a:off x="2643174" y="1428736"/>
            <a:ext cx="3857652" cy="3286148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biLevel thresh="50000"/>
          </a:blip>
          <a:srcRect/>
          <a:stretch>
            <a:fillRect/>
          </a:stretch>
        </p:blipFill>
        <p:spPr bwMode="auto">
          <a:xfrm>
            <a:off x="1870861" y="4764858"/>
            <a:ext cx="5402278" cy="15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Optik Olarak İzole Edilmiş DC Kontrol Devresi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25</a:t>
            </a:fld>
            <a:endParaRPr lang="tr-TR"/>
          </a:p>
        </p:txBody>
      </p:sp>
      <p:pic>
        <p:nvPicPr>
          <p:cNvPr id="5122" name="Picture 2" descr="C:\Users\USER\Desktop\opto\optik kontrol devreleri\10726525_1558212117741130_1600634318_n.jpg"/>
          <p:cNvPicPr>
            <a:picLocks noChangeAspect="1" noChangeArrowheads="1"/>
          </p:cNvPicPr>
          <p:nvPr/>
        </p:nvPicPr>
        <p:blipFill>
          <a:blip r:embed="rId2">
            <a:biLevel thresh="50000"/>
          </a:blip>
          <a:srcRect l="23437" t="13541" r="12500" b="53125"/>
          <a:stretch>
            <a:fillRect/>
          </a:stretch>
        </p:blipFill>
        <p:spPr bwMode="auto">
          <a:xfrm>
            <a:off x="1857356" y="1214422"/>
            <a:ext cx="5857916" cy="2286016"/>
          </a:xfrm>
          <a:prstGeom prst="rect">
            <a:avLst/>
          </a:prstGeom>
          <a:noFill/>
        </p:spPr>
      </p:pic>
      <p:pic>
        <p:nvPicPr>
          <p:cNvPr id="5123" name="Picture 3" descr="C:\Users\USER\Desktop\opto\optik kontrol devreleri\10726525_1558212117741130_1600634318_n.jp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 l="40625" t="58333" r="29687" b="9375"/>
          <a:stretch>
            <a:fillRect/>
          </a:stretch>
        </p:blipFill>
        <p:spPr bwMode="auto">
          <a:xfrm>
            <a:off x="857224" y="3857628"/>
            <a:ext cx="2714644" cy="2214578"/>
          </a:xfrm>
          <a:prstGeom prst="rect">
            <a:avLst/>
          </a:prstGeom>
          <a:noFill/>
        </p:spPr>
      </p:pic>
      <p:pic>
        <p:nvPicPr>
          <p:cNvPr id="5124" name="Picture 4" descr="C:\Users\USER\Desktop\opto\optik kontrol devreleri\10743675_1558212114407797_1354556378_n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 l="32031" t="7291" r="24218" b="68750"/>
          <a:stretch>
            <a:fillRect/>
          </a:stretch>
        </p:blipFill>
        <p:spPr bwMode="auto">
          <a:xfrm>
            <a:off x="4286248" y="4071942"/>
            <a:ext cx="4000528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tr-TR" dirty="0" err="1" smtClean="0"/>
              <a:t>Fotopille</a:t>
            </a:r>
            <a:r>
              <a:rPr lang="tr-TR" dirty="0" smtClean="0"/>
              <a:t> Lamba Kontrol Devresi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26</a:t>
            </a:fld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3857628"/>
            <a:ext cx="50006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22"/>
            <a:ext cx="9144000" cy="2523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r>
              <a:rPr lang="tr-TR" dirty="0" smtClean="0"/>
              <a:t>İşlem Kuvvetlendiricili Işık Ölçme Devresi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27</a:t>
            </a:fld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90813" y="1357298"/>
            <a:ext cx="376237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Metin kutusu"/>
          <p:cNvSpPr txBox="1"/>
          <p:nvPr/>
        </p:nvSpPr>
        <p:spPr>
          <a:xfrm>
            <a:off x="4038360" y="4131238"/>
            <a:ext cx="1067280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tr-TR" dirty="0" err="1" smtClean="0"/>
              <a:t>Vo</a:t>
            </a:r>
            <a:r>
              <a:rPr lang="tr-TR" dirty="0" smtClean="0"/>
              <a:t>= I x R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500034" y="4786322"/>
            <a:ext cx="8215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dirty="0" smtClean="0">
                <a:latin typeface="+mj-lt"/>
              </a:rPr>
              <a:t>Devredeki çıkış gerilimi, ışığın şiddetine bağlı olarak foto diyottan geçen I akımı ve işlemsel kuvvetlendiricinin eviren girişi ile çıkışı arasına bağlanan geri besleme direnci R ile doğru orantılıdır. </a:t>
            </a:r>
            <a:endParaRPr lang="tr-TR" dirty="0">
              <a:latin typeface="+mj-l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tr-TR" dirty="0" smtClean="0"/>
              <a:t>Karanlıkta Yanan Lamba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28</a:t>
            </a:fld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49324" y="3286124"/>
            <a:ext cx="4045353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Metin kutusu"/>
          <p:cNvSpPr txBox="1"/>
          <p:nvPr/>
        </p:nvSpPr>
        <p:spPr>
          <a:xfrm>
            <a:off x="428597" y="1357298"/>
            <a:ext cx="82868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dirty="0" smtClean="0">
                <a:latin typeface="+mj-lt"/>
              </a:rPr>
              <a:t>Foto diyot üzerine ışık düşmediği zaman foto diyotun ters yön akımı çok küçülür. R direnci üzerinden </a:t>
            </a:r>
            <a:r>
              <a:rPr lang="tr-TR" dirty="0" err="1" smtClean="0">
                <a:latin typeface="+mj-lt"/>
              </a:rPr>
              <a:t>transistörün</a:t>
            </a:r>
            <a:r>
              <a:rPr lang="tr-TR" dirty="0" smtClean="0">
                <a:latin typeface="+mj-lt"/>
              </a:rPr>
              <a:t> </a:t>
            </a:r>
            <a:r>
              <a:rPr lang="tr-TR" dirty="0" err="1" smtClean="0">
                <a:latin typeface="+mj-lt"/>
              </a:rPr>
              <a:t>beyz</a:t>
            </a:r>
            <a:r>
              <a:rPr lang="tr-TR" dirty="0" smtClean="0">
                <a:latin typeface="+mj-lt"/>
              </a:rPr>
              <a:t> terminaline ileri yönde </a:t>
            </a:r>
            <a:r>
              <a:rPr lang="tr-TR" dirty="0" err="1" smtClean="0">
                <a:latin typeface="+mj-lt"/>
              </a:rPr>
              <a:t>beyz</a:t>
            </a:r>
            <a:r>
              <a:rPr lang="tr-TR" dirty="0" smtClean="0">
                <a:latin typeface="+mj-lt"/>
              </a:rPr>
              <a:t> polarması uygulandığından </a:t>
            </a:r>
            <a:r>
              <a:rPr lang="tr-TR" dirty="0" err="1" smtClean="0">
                <a:latin typeface="+mj-lt"/>
              </a:rPr>
              <a:t>transistör</a:t>
            </a:r>
            <a:r>
              <a:rPr lang="tr-TR" dirty="0" smtClean="0">
                <a:latin typeface="+mj-lt"/>
              </a:rPr>
              <a:t> iletime geçer. </a:t>
            </a:r>
            <a:r>
              <a:rPr lang="tr-TR" dirty="0" err="1" smtClean="0">
                <a:latin typeface="+mj-lt"/>
              </a:rPr>
              <a:t>Transistör</a:t>
            </a:r>
            <a:r>
              <a:rPr lang="tr-TR" dirty="0" smtClean="0">
                <a:latin typeface="+mj-lt"/>
              </a:rPr>
              <a:t> iletime geçince, </a:t>
            </a:r>
            <a:r>
              <a:rPr lang="tr-TR" dirty="0" err="1" smtClean="0">
                <a:latin typeface="+mj-lt"/>
              </a:rPr>
              <a:t>kollektör</a:t>
            </a:r>
            <a:r>
              <a:rPr lang="tr-TR" dirty="0" smtClean="0">
                <a:latin typeface="+mj-lt"/>
              </a:rPr>
              <a:t> akımı artarken, </a:t>
            </a:r>
            <a:r>
              <a:rPr lang="tr-TR" dirty="0" err="1" smtClean="0">
                <a:latin typeface="+mj-lt"/>
              </a:rPr>
              <a:t>kollektör</a:t>
            </a:r>
            <a:r>
              <a:rPr lang="tr-TR" dirty="0" smtClean="0">
                <a:latin typeface="+mj-lt"/>
              </a:rPr>
              <a:t>-</a:t>
            </a:r>
            <a:r>
              <a:rPr lang="tr-TR" dirty="0" err="1" smtClean="0">
                <a:latin typeface="+mj-lt"/>
              </a:rPr>
              <a:t>emiter</a:t>
            </a:r>
            <a:r>
              <a:rPr lang="tr-TR" dirty="0" smtClean="0">
                <a:latin typeface="+mj-lt"/>
              </a:rPr>
              <a:t> arasındaki gerilim düşer. Böylece, lamba üzerine uygulanan gerilimin yeterli seviyeye çıkması lambanın yanmasını sağlar.</a:t>
            </a:r>
            <a:endParaRPr lang="tr-TR" dirty="0">
              <a:latin typeface="+mj-l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tr-TR" dirty="0" smtClean="0"/>
              <a:t>Işık Yanınca Motoru Çalıştıran Devre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29</a:t>
            </a:fld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0857" y="1893083"/>
            <a:ext cx="828228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3013502"/>
            <a:ext cx="91440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OPTO-KUPLÖRLER</a:t>
            </a:r>
            <a:endParaRPr lang="tr-TR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Foto Diyotla Kontrol Edilen Karanlıkta Yanan Lamba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30</a:t>
            </a:fld>
            <a:endParaRPr lang="tr-T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74496"/>
            <a:ext cx="9144000" cy="2709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IRLED İle Kontrol Edilen </a:t>
            </a:r>
            <a:r>
              <a:rPr lang="tr-TR" dirty="0" err="1" smtClean="0"/>
              <a:t>Fototransistörlü</a:t>
            </a:r>
            <a:r>
              <a:rPr lang="tr-TR" dirty="0" smtClean="0"/>
              <a:t> Alarm Devresi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31</a:t>
            </a:fld>
            <a:endParaRPr lang="tr-T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4465" y="1666866"/>
            <a:ext cx="7435071" cy="3524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tr-TR" dirty="0" smtClean="0"/>
              <a:t>Işığı Frekansa Çeviren Devre</a:t>
            </a:r>
            <a:endParaRPr lang="tr-TR" dirty="0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32</a:t>
            </a:fld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tr-TR" sz="1800" dirty="0" smtClean="0">
                <a:latin typeface="+mj-lt"/>
              </a:rPr>
              <a:t>Işık algılayan elemanların çoğu, ışığı, akım veya gerilim formunda bir analog sinyale çevirirler. </a:t>
            </a:r>
          </a:p>
          <a:p>
            <a:pPr algn="just"/>
            <a:r>
              <a:rPr lang="tr-TR" sz="1800" dirty="0" smtClean="0">
                <a:latin typeface="+mj-lt"/>
              </a:rPr>
              <a:t>Örnekleme işlevlerinin yapılabilmesi için bu analog sinyallerin yükseltilmesi ve dijitale çevrilmesi gerekir.</a:t>
            </a:r>
          </a:p>
          <a:p>
            <a:pPr algn="just"/>
            <a:r>
              <a:rPr lang="tr-TR" sz="1800" dirty="0" smtClean="0">
                <a:latin typeface="+mj-lt"/>
              </a:rPr>
              <a:t>Bu çevrim işlemlerinde dikkate alınması gereken önemli faktörler dinamik aralık çözünürlüğü, doğrusallık ve gürültüdür.</a:t>
            </a:r>
          </a:p>
          <a:p>
            <a:pPr algn="just"/>
            <a:r>
              <a:rPr lang="tr-TR" sz="1800" dirty="0" smtClean="0">
                <a:latin typeface="+mj-lt"/>
              </a:rPr>
              <a:t>TSL230 entegresi, 10x10 foto diyot matrisi ve bir akım-frekans çeviricisi içermektedir.</a:t>
            </a:r>
          </a:p>
          <a:p>
            <a:pPr algn="just"/>
            <a:r>
              <a:rPr lang="tr-TR" sz="1800" dirty="0" smtClean="0">
                <a:latin typeface="+mj-lt"/>
              </a:rPr>
              <a:t>Bu entegre, doğrudan lojik seviye girişlerine bağlantısı sağlanacak şekilde tasarlanmıştır.</a:t>
            </a:r>
          </a:p>
          <a:p>
            <a:pPr algn="just">
              <a:buNone/>
            </a:pPr>
            <a:endParaRPr lang="tr-TR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33</a:t>
            </a:fld>
            <a:endParaRPr lang="tr-TR"/>
          </a:p>
        </p:txBody>
      </p:sp>
      <p:pic>
        <p:nvPicPr>
          <p:cNvPr id="6146" name="Picture 2" descr="C:\Users\USER\Desktop\opto\10728799_1558233187739023_392233463_n.jp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 l="22656" t="26041" r="2343" b="25000"/>
          <a:stretch>
            <a:fillRect/>
          </a:stretch>
        </p:blipFill>
        <p:spPr bwMode="auto">
          <a:xfrm>
            <a:off x="5429257" y="1142984"/>
            <a:ext cx="3714744" cy="2500330"/>
          </a:xfrm>
          <a:prstGeom prst="rect">
            <a:avLst/>
          </a:prstGeom>
          <a:noFill/>
        </p:spPr>
      </p:pic>
      <p:pic>
        <p:nvPicPr>
          <p:cNvPr id="6147" name="Picture 3" descr="C:\Users\USER\Desktop\opto\10729000_1558233191072356_1372274050_n.jpg"/>
          <p:cNvPicPr>
            <a:picLocks noChangeAspect="1" noChangeArrowheads="1"/>
          </p:cNvPicPr>
          <p:nvPr/>
        </p:nvPicPr>
        <p:blipFill>
          <a:blip r:embed="rId3"/>
          <a:srcRect l="12500" t="19791" r="13281" b="14583"/>
          <a:stretch>
            <a:fillRect/>
          </a:stretch>
        </p:blipFill>
        <p:spPr bwMode="auto">
          <a:xfrm>
            <a:off x="5429256" y="3857628"/>
            <a:ext cx="3714744" cy="2527423"/>
          </a:xfrm>
          <a:prstGeom prst="rect">
            <a:avLst/>
          </a:prstGeom>
          <a:noFill/>
        </p:spPr>
      </p:pic>
      <p:sp>
        <p:nvSpPr>
          <p:cNvPr id="7" name="1 Başlık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tr-TR" dirty="0" smtClean="0"/>
              <a:t>Işığı Frekansa Çeviren Devre</a:t>
            </a:r>
            <a:endParaRPr lang="tr-TR" dirty="0"/>
          </a:p>
        </p:txBody>
      </p:sp>
      <p:pic>
        <p:nvPicPr>
          <p:cNvPr id="8" name="Picture 2" descr="C:\Users\USER\Desktop\opto\10743397_1558233114405697_1895083475_n.jpg"/>
          <p:cNvPicPr>
            <a:picLocks noChangeAspect="1" noChangeArrowheads="1"/>
          </p:cNvPicPr>
          <p:nvPr/>
        </p:nvPicPr>
        <p:blipFill>
          <a:blip r:embed="rId4"/>
          <a:srcRect l="8593" t="10416" r="14062" b="20833"/>
          <a:stretch>
            <a:fillRect/>
          </a:stretch>
        </p:blipFill>
        <p:spPr bwMode="auto">
          <a:xfrm>
            <a:off x="0" y="1821645"/>
            <a:ext cx="5338720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Opto</a:t>
            </a:r>
            <a:r>
              <a:rPr lang="tr-TR" dirty="0" smtClean="0"/>
              <a:t>-</a:t>
            </a:r>
            <a:r>
              <a:rPr lang="tr-TR" dirty="0" err="1" smtClean="0"/>
              <a:t>kuplörler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Işık kaynağı aracılığıyla uzaktan kumanda için bir iletim yolu oluşturmak istendiğinde, ışığı gönderen ve bu ışığı algılayan duyarlı bir elemana gerek vardır.</a:t>
            </a:r>
          </a:p>
          <a:p>
            <a:pPr algn="just"/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LED bir verici olarak kullanıldığında foto diyot alıcı; IRLED verici olarak kullanıldığında ise foto diyot veya foto transistör alıcı olarak kullanılır.</a:t>
            </a:r>
          </a:p>
          <a:p>
            <a:pPr algn="just"/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Çünkü, alıcı olarak kullanılan elemanların duyarlılığı, verici olarak çalışan elemanın emisyon spektrumunun içinde kalmalıdır.</a:t>
            </a:r>
          </a:p>
          <a:p>
            <a:pPr algn="just"/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Kontrol devrelerinde genellikle kontrol katı ile güç katının birbirinden yalıtılması gereklidir.  Bu yalıtma işinde en çok “</a:t>
            </a:r>
            <a:r>
              <a:rPr lang="tr-TR" sz="2400" b="1" dirty="0" smtClean="0">
                <a:latin typeface="Microsoft Sans Serif" pitchFamily="34" charset="0"/>
                <a:cs typeface="Microsoft Sans Serif" pitchFamily="34" charset="0"/>
              </a:rPr>
              <a:t>optik </a:t>
            </a:r>
            <a:r>
              <a:rPr lang="tr-TR" sz="2400" b="1" dirty="0" err="1" smtClean="0">
                <a:latin typeface="Microsoft Sans Serif" pitchFamily="34" charset="0"/>
                <a:cs typeface="Microsoft Sans Serif" pitchFamily="34" charset="0"/>
              </a:rPr>
              <a:t>kuplör</a:t>
            </a:r>
            <a:r>
              <a:rPr lang="tr-TR" sz="2400" b="1" dirty="0" smtClean="0">
                <a:latin typeface="Microsoft Sans Serif" pitchFamily="34" charset="0"/>
                <a:cs typeface="Microsoft Sans Serif" pitchFamily="34" charset="0"/>
              </a:rPr>
              <a:t> izolatörler</a:t>
            </a:r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” kullanılır.</a:t>
            </a:r>
            <a:endParaRPr lang="tr-TR" sz="2400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Opto</a:t>
            </a:r>
            <a:r>
              <a:rPr lang="tr-TR" dirty="0" smtClean="0"/>
              <a:t>-</a:t>
            </a:r>
            <a:r>
              <a:rPr lang="tr-TR" dirty="0" err="1" smtClean="0"/>
              <a:t>kuplörler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tr-TR" sz="2400" dirty="0" err="1" smtClean="0">
                <a:latin typeface="Microsoft Sans Serif" pitchFamily="34" charset="0"/>
                <a:cs typeface="Microsoft Sans Serif" pitchFamily="34" charset="0"/>
              </a:rPr>
              <a:t>Opto</a:t>
            </a:r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-</a:t>
            </a:r>
            <a:r>
              <a:rPr lang="tr-TR" sz="2400" dirty="0" err="1" smtClean="0">
                <a:latin typeface="Microsoft Sans Serif" pitchFamily="34" charset="0"/>
                <a:cs typeface="Microsoft Sans Serif" pitchFamily="34" charset="0"/>
              </a:rPr>
              <a:t>kuplör</a:t>
            </a:r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 izolatörlerde foto eleman yerine foto transistör, foto </a:t>
            </a:r>
            <a:r>
              <a:rPr lang="tr-TR" sz="2400" dirty="0" err="1" smtClean="0">
                <a:latin typeface="Microsoft Sans Serif" pitchFamily="34" charset="0"/>
                <a:cs typeface="Microsoft Sans Serif" pitchFamily="34" charset="0"/>
              </a:rPr>
              <a:t>darlington</a:t>
            </a:r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 transistör, foto </a:t>
            </a:r>
            <a:r>
              <a:rPr lang="tr-TR" sz="2400" dirty="0" err="1" smtClean="0">
                <a:latin typeface="Microsoft Sans Serif" pitchFamily="34" charset="0"/>
                <a:cs typeface="Microsoft Sans Serif" pitchFamily="34" charset="0"/>
              </a:rPr>
              <a:t>tristör</a:t>
            </a:r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, foto </a:t>
            </a:r>
            <a:r>
              <a:rPr lang="tr-TR" sz="2400" dirty="0" err="1" smtClean="0">
                <a:latin typeface="Microsoft Sans Serif" pitchFamily="34" charset="0"/>
                <a:cs typeface="Microsoft Sans Serif" pitchFamily="34" charset="0"/>
              </a:rPr>
              <a:t>triyak</a:t>
            </a:r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 ve ışık etkili lojik kapı gibi elemanlar kullanılarak farklı yükleri kontrol edebilecek ve farklı özelliklerde </a:t>
            </a:r>
            <a:r>
              <a:rPr lang="tr-TR" sz="2400" dirty="0" err="1" smtClean="0">
                <a:latin typeface="Microsoft Sans Serif" pitchFamily="34" charset="0"/>
                <a:cs typeface="Microsoft Sans Serif" pitchFamily="34" charset="0"/>
              </a:rPr>
              <a:t>opto</a:t>
            </a:r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-</a:t>
            </a:r>
            <a:r>
              <a:rPr lang="tr-TR" sz="2400" dirty="0" err="1" smtClean="0">
                <a:latin typeface="Microsoft Sans Serif" pitchFamily="34" charset="0"/>
                <a:cs typeface="Microsoft Sans Serif" pitchFamily="34" charset="0"/>
              </a:rPr>
              <a:t>kuplör</a:t>
            </a:r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 izolatörleri üretilmiştir.</a:t>
            </a:r>
          </a:p>
          <a:p>
            <a:pPr algn="just"/>
            <a:r>
              <a:rPr lang="tr-TR" sz="2400" dirty="0" err="1" smtClean="0">
                <a:latin typeface="Microsoft Sans Serif" pitchFamily="34" charset="0"/>
                <a:cs typeface="Microsoft Sans Serif" pitchFamily="34" charset="0"/>
              </a:rPr>
              <a:t>Opto</a:t>
            </a:r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-</a:t>
            </a:r>
            <a:r>
              <a:rPr lang="tr-TR" sz="2400" dirty="0" err="1" smtClean="0">
                <a:latin typeface="Microsoft Sans Serif" pitchFamily="34" charset="0"/>
                <a:cs typeface="Microsoft Sans Serif" pitchFamily="34" charset="0"/>
              </a:rPr>
              <a:t>kuplörler</a:t>
            </a:r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 genellikle; biri diğerini kontrol etmesi gereken, ancak elektriksel irtibatı istenmeyen iki devreyi ya da elemanı optik yöntemle birbirine </a:t>
            </a:r>
            <a:r>
              <a:rPr lang="tr-TR" sz="2400" dirty="0" err="1" smtClean="0">
                <a:latin typeface="Microsoft Sans Serif" pitchFamily="34" charset="0"/>
                <a:cs typeface="Microsoft Sans Serif" pitchFamily="34" charset="0"/>
              </a:rPr>
              <a:t>kuple</a:t>
            </a:r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 etmeye yarayan devre elemanlarıdır.</a:t>
            </a:r>
          </a:p>
          <a:p>
            <a:pPr algn="just"/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Bütün bu özelliklerinden dolayı optik </a:t>
            </a:r>
            <a:r>
              <a:rPr lang="tr-TR" sz="2400" dirty="0" err="1" smtClean="0">
                <a:latin typeface="Microsoft Sans Serif" pitchFamily="34" charset="0"/>
                <a:cs typeface="Microsoft Sans Serif" pitchFamily="34" charset="0"/>
              </a:rPr>
              <a:t>kuplör</a:t>
            </a:r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 izolatörler, lojik kontrollerinde, yüksek gerilim ile çalışan devrelerde, şase izolasyonunda ve DC faz değiştirmelerinde kullanılmaktadır.</a:t>
            </a:r>
          </a:p>
          <a:p>
            <a:pPr algn="just"/>
            <a:endParaRPr lang="tr-TR" sz="2400" dirty="0"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4" name="Picture 2" descr="http://320volt.com/wp-content/uploads/2008/12/4n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0"/>
            <a:ext cx="3071802" cy="1110919"/>
          </a:xfrm>
          <a:prstGeom prst="rect">
            <a:avLst/>
          </a:prstGeom>
          <a:noFill/>
        </p:spPr>
      </p:pic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Opto</a:t>
            </a:r>
            <a:r>
              <a:rPr lang="tr-TR" dirty="0" smtClean="0"/>
              <a:t>-</a:t>
            </a:r>
            <a:r>
              <a:rPr lang="tr-TR" dirty="0" err="1" smtClean="0"/>
              <a:t>kuplörler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Giriş ve çıkışta hiçbir elektriksel bağlantının olmaması yanında, IR LED’in gönderdiği sinyal, sadece bir yoldan izolatörün içinden geçebilir. </a:t>
            </a:r>
          </a:p>
          <a:p>
            <a:pPr algn="just"/>
            <a:r>
              <a:rPr lang="tr-TR" sz="2400" dirty="0" err="1" smtClean="0">
                <a:latin typeface="Microsoft Sans Serif" pitchFamily="34" charset="0"/>
                <a:cs typeface="Microsoft Sans Serif" pitchFamily="34" charset="0"/>
              </a:rPr>
              <a:t>Di</a:t>
            </a:r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-elektrik karakteristikleri ve giriş/çıkış kapasitesinin belirlediği bir noktada optik </a:t>
            </a:r>
            <a:r>
              <a:rPr lang="tr-TR" sz="2400" dirty="0" err="1" smtClean="0">
                <a:latin typeface="Microsoft Sans Serif" pitchFamily="34" charset="0"/>
                <a:cs typeface="Microsoft Sans Serif" pitchFamily="34" charset="0"/>
              </a:rPr>
              <a:t>kuplör</a:t>
            </a:r>
            <a:r>
              <a:rPr lang="tr-TR" sz="2400" dirty="0" smtClean="0">
                <a:latin typeface="Microsoft Sans Serif" pitchFamily="34" charset="0"/>
                <a:cs typeface="Microsoft Sans Serif" pitchFamily="34" charset="0"/>
              </a:rPr>
              <a:t> izolatör, giriş sinyallerine duyarlılık göstermez ve iç devreyi dış etkilerden korur.</a:t>
            </a:r>
          </a:p>
          <a:p>
            <a:pPr algn="just"/>
            <a:endParaRPr lang="tr-TR" sz="2400" dirty="0" smtClean="0">
              <a:latin typeface="Microsoft Sans Serif" pitchFamily="34" charset="0"/>
              <a:cs typeface="Microsoft Sans Serif" pitchFamily="34" charset="0"/>
            </a:endParaRPr>
          </a:p>
          <a:p>
            <a:pPr algn="just"/>
            <a:endParaRPr lang="tr-TR" sz="2400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18116" t="10261" r="23913" b="62805"/>
          <a:stretch>
            <a:fillRect/>
          </a:stretch>
        </p:blipFill>
        <p:spPr bwMode="auto">
          <a:xfrm>
            <a:off x="0" y="0"/>
            <a:ext cx="9144000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8116" t="37516" r="22554" b="29457"/>
          <a:stretch>
            <a:fillRect/>
          </a:stretch>
        </p:blipFill>
        <p:spPr bwMode="auto">
          <a:xfrm>
            <a:off x="0" y="1"/>
            <a:ext cx="9144000" cy="6290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9</a:t>
            </a:fld>
            <a:endParaRPr lang="tr-TR" dirty="0"/>
          </a:p>
        </p:txBody>
      </p:sp>
      <p:sp>
        <p:nvSpPr>
          <p:cNvPr id="5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Opto</a:t>
            </a:r>
            <a:r>
              <a:rPr lang="tr-TR" dirty="0" smtClean="0"/>
              <a:t>-</a:t>
            </a:r>
            <a:r>
              <a:rPr lang="tr-TR" dirty="0" err="1" smtClean="0"/>
              <a:t>kuplör</a:t>
            </a:r>
            <a:r>
              <a:rPr lang="tr-TR" dirty="0" smtClean="0"/>
              <a:t> Uygulamaları</a:t>
            </a:r>
            <a:endParaRPr lang="tr-TR" dirty="0"/>
          </a:p>
        </p:txBody>
      </p:sp>
      <p:sp>
        <p:nvSpPr>
          <p:cNvPr id="7" name="6 İçerik Yer Tutucusu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5288"/>
          </a:xfrm>
        </p:spPr>
        <p:txBody>
          <a:bodyPr/>
          <a:lstStyle/>
          <a:p>
            <a:pPr marL="514350" indent="-514350">
              <a:buNone/>
            </a:pPr>
            <a:r>
              <a:rPr lang="tr-TR" dirty="0" smtClean="0"/>
              <a:t>a) TTL - TTL </a:t>
            </a:r>
            <a:r>
              <a:rPr lang="tr-TR" dirty="0" err="1" smtClean="0"/>
              <a:t>Opto</a:t>
            </a:r>
            <a:r>
              <a:rPr lang="tr-TR" dirty="0" smtClean="0"/>
              <a:t>-izolatör</a:t>
            </a:r>
            <a:endParaRPr lang="tr-TR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746906" y="1785926"/>
            <a:ext cx="7650188" cy="4450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ynak">
  <a:themeElements>
    <a:clrScheme name="Kaynak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Kaynak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ynak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1323</TotalTime>
  <Words>655</Words>
  <PresentationFormat>Ekran Gösterisi (4:3)</PresentationFormat>
  <Paragraphs>97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Kaynak</vt:lpstr>
      <vt:lpstr>OPTİK ELEKTRONİK  2.Kısım</vt:lpstr>
      <vt:lpstr>İÇİNDEKİLER</vt:lpstr>
      <vt:lpstr>Slayt 3</vt:lpstr>
      <vt:lpstr>Opto-kuplörler</vt:lpstr>
      <vt:lpstr>Opto-kuplörler</vt:lpstr>
      <vt:lpstr>Opto-kuplörler</vt:lpstr>
      <vt:lpstr>Slayt 7</vt:lpstr>
      <vt:lpstr>Slayt 8</vt:lpstr>
      <vt:lpstr>Opto-kuplör Uygulamaları</vt:lpstr>
      <vt:lpstr>Opto-kuplör Uygulamaları</vt:lpstr>
      <vt:lpstr>Opto-kuplör Uygulamaları</vt:lpstr>
      <vt:lpstr>Opto-kuplör Uygulamaları</vt:lpstr>
      <vt:lpstr>Opto-kuplör Uygulamaları</vt:lpstr>
      <vt:lpstr>Opto-kuplör Uygulamaları</vt:lpstr>
      <vt:lpstr>Slayt 15</vt:lpstr>
      <vt:lpstr>Doğrusal Işık Ölçerler (Linear Light Meters)</vt:lpstr>
      <vt:lpstr>Logaritmik Işık Ölçerler (Logarithmic Light Meters)</vt:lpstr>
      <vt:lpstr>Programlanabilir Işık Ölçerler (Programmable Light Meters)</vt:lpstr>
      <vt:lpstr>Son Derece Duyarlı Işık Ölçerler (Ultrasensitive Light Meters)</vt:lpstr>
      <vt:lpstr>Slayt 20</vt:lpstr>
      <vt:lpstr>LDR Kontrollü Işıkta Aktif Olan Röle</vt:lpstr>
      <vt:lpstr>Fototransistörlü Işıkta Aktif Olan Röle</vt:lpstr>
      <vt:lpstr>LDR’li Karanlıkta Aktif Olan Röle</vt:lpstr>
      <vt:lpstr>Fototransistörlü Karanlıkta Aktif Olan Röle</vt:lpstr>
      <vt:lpstr>Optik Olarak İzole Edilmiş DC Kontrol Devresi</vt:lpstr>
      <vt:lpstr>Fotopille Lamba Kontrol Devresi</vt:lpstr>
      <vt:lpstr>İşlem Kuvvetlendiricili Işık Ölçme Devresi</vt:lpstr>
      <vt:lpstr>Karanlıkta Yanan Lamba</vt:lpstr>
      <vt:lpstr>Işık Yanınca Motoru Çalıştıran Devre</vt:lpstr>
      <vt:lpstr>Foto Diyotla Kontrol Edilen Karanlıkta Yanan Lamba</vt:lpstr>
      <vt:lpstr>IRLED İle Kontrol Edilen Fototransistörlü Alarm Devresi</vt:lpstr>
      <vt:lpstr>Işığı Frekansa Çeviren Devre</vt:lpstr>
      <vt:lpstr>Işığı Frekansa Çeviren Devre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OPTİK ELEKTRONİK 1. Hafta</dc:title>
  <dc:creator>USER</dc:creator>
  <cp:lastModifiedBy>w7</cp:lastModifiedBy>
  <cp:revision>133</cp:revision>
  <dcterms:created xsi:type="dcterms:W3CDTF">2014-08-18T07:30:19Z</dcterms:created>
  <dcterms:modified xsi:type="dcterms:W3CDTF">2015-09-26T12:08:34Z</dcterms:modified>
</cp:coreProperties>
</file>