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Default Extension="vsd" ContentType="application/vnd.visio"/>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6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8" r:id="rId43"/>
    <p:sldId id="297"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Lst>
  <p:sldSz cx="9144000" cy="6858000" type="screen4x3"/>
  <p:notesSz cx="6815138" cy="994568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86" y="-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53226" cy="497284"/>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60335" y="0"/>
            <a:ext cx="2953226" cy="497284"/>
          </a:xfrm>
          <a:prstGeom prst="rect">
            <a:avLst/>
          </a:prstGeom>
        </p:spPr>
        <p:txBody>
          <a:bodyPr vert="horz" lIns="91440" tIns="45720" rIns="91440" bIns="45720" rtlCol="0"/>
          <a:lstStyle>
            <a:lvl1pPr algn="r">
              <a:defRPr sz="1200"/>
            </a:lvl1pPr>
          </a:lstStyle>
          <a:p>
            <a:fld id="{BF686DA5-9D2E-4911-9651-4197CE531314}" type="datetimeFigureOut">
              <a:rPr lang="tr-TR" smtClean="0"/>
              <a:pPr/>
              <a:t>26.09.2015</a:t>
            </a:fld>
            <a:endParaRPr lang="tr-TR"/>
          </a:p>
        </p:txBody>
      </p:sp>
      <p:sp>
        <p:nvSpPr>
          <p:cNvPr id="4" name="3 Slayt Görüntüsü Yer Tutucusu"/>
          <p:cNvSpPr>
            <a:spLocks noGrp="1" noRot="1" noChangeAspect="1"/>
          </p:cNvSpPr>
          <p:nvPr>
            <p:ph type="sldImg" idx="2"/>
          </p:nvPr>
        </p:nvSpPr>
        <p:spPr>
          <a:xfrm>
            <a:off x="922338" y="746125"/>
            <a:ext cx="4972050" cy="3729038"/>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1514" y="4724202"/>
            <a:ext cx="5452110" cy="447556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9446678"/>
            <a:ext cx="2953226" cy="497284"/>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60335" y="9446678"/>
            <a:ext cx="2953226" cy="497284"/>
          </a:xfrm>
          <a:prstGeom prst="rect">
            <a:avLst/>
          </a:prstGeom>
        </p:spPr>
        <p:txBody>
          <a:bodyPr vert="horz" lIns="91440" tIns="45720" rIns="91440" bIns="45720" rtlCol="0" anchor="b"/>
          <a:lstStyle>
            <a:lvl1pPr algn="r">
              <a:defRPr sz="1200"/>
            </a:lvl1pPr>
          </a:lstStyle>
          <a:p>
            <a:fld id="{7A1BA3F8-05E7-4FDC-ABC8-2C63C45FB58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26.09.2015</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26.09.2015</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26.09.2015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26.09.2015</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clipboard/media/hdphoto1.wdp"/><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microsoft.com/office/2007/relationships/hdphoto" Target="../../clipboard/media/hdphoto1.wdp"/><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4.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Microsoft_Visio_2003-2010_Drawing11.vsd"/><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Microsoft_Visio_2003-2010_Drawing22.vsd"/><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Microsoft_Visio_2003-2010_Drawing33.vsd"/><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51.xml.rels><?xml version="1.0" encoding="UTF-8" standalone="yes"?>
<Relationships xmlns="http://schemas.openxmlformats.org/package/2006/relationships"><Relationship Id="rId3" Type="http://schemas.openxmlformats.org/officeDocument/2006/relationships/oleObject" Target="../embeddings/Microsoft_Visio_2003-2010_Drawing44.vsd"/><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4.xml.rels><?xml version="1.0" encoding="UTF-8" standalone="yes"?>
<Relationships xmlns="http://schemas.openxmlformats.org/package/2006/relationships"><Relationship Id="rId3" Type="http://schemas.openxmlformats.org/officeDocument/2006/relationships/oleObject" Target="../embeddings/Microsoft_Visio_2003-2010_Drawing55.vsd"/><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en.wikipedia.org/wiki/NEC" TargetMode="External"/><Relationship Id="rId2" Type="http://schemas.openxmlformats.org/officeDocument/2006/relationships/hyperlink" Target="http://en.wikipedia.org/wiki/Karlsruhe_Institute_of_Technology" TargetMode="External"/><Relationship Id="rId1" Type="http://schemas.openxmlformats.org/officeDocument/2006/relationships/slideLayout" Target="../slideLayouts/slideLayout2.xml"/><Relationship Id="rId4" Type="http://schemas.openxmlformats.org/officeDocument/2006/relationships/hyperlink" Target="http://en.wikipedia.org/wiki/Corning_Inc."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p:txBody>
          <a:bodyPr/>
          <a:lstStyle/>
          <a:p>
            <a:r>
              <a:rPr lang="tr-TR" dirty="0" smtClean="0">
                <a:solidFill>
                  <a:schemeClr val="tx1"/>
                </a:solidFill>
              </a:rPr>
              <a:t>ARŞ.GÖR. ALİ SARIKAŞ</a:t>
            </a:r>
            <a:endParaRPr lang="tr-TR" dirty="0">
              <a:solidFill>
                <a:schemeClr val="tx1"/>
              </a:solidFill>
            </a:endParaRPr>
          </a:p>
        </p:txBody>
      </p:sp>
      <p:sp>
        <p:nvSpPr>
          <p:cNvPr id="5" name="4 Metin kutusu"/>
          <p:cNvSpPr txBox="1"/>
          <p:nvPr/>
        </p:nvSpPr>
        <p:spPr>
          <a:xfrm>
            <a:off x="6143636" y="6072206"/>
            <a:ext cx="2571768" cy="369332"/>
          </a:xfrm>
          <a:prstGeom prst="rect">
            <a:avLst/>
          </a:prstGeom>
          <a:noFill/>
        </p:spPr>
        <p:txBody>
          <a:bodyPr wrap="square" rtlCol="0">
            <a:spAutoFit/>
          </a:bodyPr>
          <a:lstStyle/>
          <a:p>
            <a:r>
              <a:rPr lang="tr-TR" smtClean="0"/>
              <a:t>2015-2016 </a:t>
            </a:r>
            <a:r>
              <a:rPr lang="tr-TR" dirty="0" smtClean="0"/>
              <a:t>Güz Yarıyılı</a:t>
            </a:r>
            <a:endParaRPr lang="tr-TR" dirty="0"/>
          </a:p>
        </p:txBody>
      </p:sp>
      <p:sp>
        <p:nvSpPr>
          <p:cNvPr id="8" name="1 Başlık"/>
          <p:cNvSpPr>
            <a:spLocks noGrp="1"/>
          </p:cNvSpPr>
          <p:nvPr>
            <p:ph type="ctrTitle"/>
          </p:nvPr>
        </p:nvSpPr>
        <p:spPr/>
        <p:txBody>
          <a:bodyPr>
            <a:noAutofit/>
          </a:bodyPr>
          <a:lstStyle/>
          <a:p>
            <a:pPr algn="ctr"/>
            <a:r>
              <a:rPr lang="tr-TR" dirty="0" smtClean="0"/>
              <a:t>OPTİK ELEKTRONİK </a:t>
            </a:r>
            <a:br>
              <a:rPr lang="tr-TR" dirty="0" smtClean="0"/>
            </a:br>
            <a:r>
              <a:rPr lang="tr-TR" dirty="0" smtClean="0"/>
              <a:t>3.Kısım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Işık ve Özellikleri</a:t>
            </a:r>
            <a:endParaRPr lang="tr-TR" dirty="0"/>
          </a:p>
        </p:txBody>
      </p:sp>
      <p:sp>
        <p:nvSpPr>
          <p:cNvPr id="3" name="2 İçerik Yer Tutucusu"/>
          <p:cNvSpPr>
            <a:spLocks noGrp="1"/>
          </p:cNvSpPr>
          <p:nvPr>
            <p:ph sz="quarter" idx="1"/>
          </p:nvPr>
        </p:nvSpPr>
        <p:spPr/>
        <p:txBody>
          <a:bodyPr>
            <a:noAutofit/>
          </a:bodyPr>
          <a:lstStyle/>
          <a:p>
            <a:pPr algn="just"/>
            <a:r>
              <a:rPr lang="tr-TR" sz="2400" dirty="0" smtClean="0">
                <a:latin typeface="Microsoft Sans Serif" pitchFamily="34" charset="0"/>
                <a:cs typeface="Microsoft Sans Serif" pitchFamily="34" charset="0"/>
              </a:rPr>
              <a:t>Işık bir enerjidir, gerek serbest gerekse maddesel ortamda fotonlar halinde yayılan çok yüksek frekanslı elektromanyetik dalgalardır.</a:t>
            </a:r>
          </a:p>
          <a:p>
            <a:pPr lvl="0" algn="just"/>
            <a:r>
              <a:rPr lang="tr-TR" sz="2400" dirty="0" smtClean="0">
                <a:latin typeface="Microsoft Sans Serif" pitchFamily="34" charset="0"/>
                <a:cs typeface="Microsoft Sans Serif" pitchFamily="34" charset="0"/>
              </a:rPr>
              <a:t>Maddesel ortamda ışığın hızı, boşluktaki hızından daha küçüktür. Işık hem parçacık hem de dalga özelliği göstermektedir.</a:t>
            </a:r>
          </a:p>
          <a:p>
            <a:pPr algn="just"/>
            <a:r>
              <a:rPr lang="tr-TR" sz="2400" dirty="0" smtClean="0">
                <a:latin typeface="Microsoft Sans Serif" pitchFamily="34" charset="0"/>
                <a:cs typeface="Microsoft Sans Serif" pitchFamily="34" charset="0"/>
              </a:rPr>
              <a:t>Işık hızı boşlukta 3.10</a:t>
            </a:r>
            <a:r>
              <a:rPr lang="tr-TR" sz="2400" baseline="30000" dirty="0" smtClean="0">
                <a:latin typeface="Microsoft Sans Serif" pitchFamily="34" charset="0"/>
                <a:cs typeface="Microsoft Sans Serif" pitchFamily="34" charset="0"/>
              </a:rPr>
              <a:t>8</a:t>
            </a:r>
            <a:r>
              <a:rPr lang="tr-TR" sz="2400" dirty="0" smtClean="0">
                <a:latin typeface="Microsoft Sans Serif" pitchFamily="34" charset="0"/>
                <a:cs typeface="Microsoft Sans Serif" pitchFamily="34" charset="0"/>
              </a:rPr>
              <a:t> m/sn olarak kabul edilmektedir. Işık, maddelerde sabit hızla yayılır ve ışığın hızı bulunduğu ortama göre değişir. Suda 2,25.10</a:t>
            </a:r>
            <a:r>
              <a:rPr lang="tr-TR" sz="2400" baseline="30000" dirty="0" smtClean="0">
                <a:latin typeface="Microsoft Sans Serif" pitchFamily="34" charset="0"/>
                <a:cs typeface="Microsoft Sans Serif" pitchFamily="34" charset="0"/>
              </a:rPr>
              <a:t>8</a:t>
            </a:r>
            <a:r>
              <a:rPr lang="tr-TR" sz="2400" dirty="0" smtClean="0">
                <a:latin typeface="Microsoft Sans Serif" pitchFamily="34" charset="0"/>
                <a:cs typeface="Microsoft Sans Serif" pitchFamily="34" charset="0"/>
              </a:rPr>
              <a:t> m/sn, camda 2.10</a:t>
            </a:r>
            <a:r>
              <a:rPr lang="tr-TR" sz="2400" baseline="30000" dirty="0" smtClean="0">
                <a:latin typeface="Microsoft Sans Serif" pitchFamily="34" charset="0"/>
                <a:cs typeface="Microsoft Sans Serif" pitchFamily="34" charset="0"/>
              </a:rPr>
              <a:t>8</a:t>
            </a:r>
            <a:r>
              <a:rPr lang="tr-TR" sz="2400" dirty="0" smtClean="0">
                <a:latin typeface="Microsoft Sans Serif" pitchFamily="34" charset="0"/>
                <a:cs typeface="Microsoft Sans Serif" pitchFamily="34" charset="0"/>
              </a:rPr>
              <a:t> m/</a:t>
            </a:r>
            <a:r>
              <a:rPr lang="tr-TR" sz="2400" dirty="0" err="1" smtClean="0">
                <a:latin typeface="Microsoft Sans Serif" pitchFamily="34" charset="0"/>
                <a:cs typeface="Microsoft Sans Serif" pitchFamily="34" charset="0"/>
              </a:rPr>
              <a:t>sn’lik</a:t>
            </a:r>
            <a:r>
              <a:rPr lang="tr-TR" sz="2400" dirty="0" smtClean="0">
                <a:latin typeface="Microsoft Sans Serif" pitchFamily="34" charset="0"/>
                <a:cs typeface="Microsoft Sans Serif" pitchFamily="34" charset="0"/>
              </a:rPr>
              <a:t> hızla yayılır. Işık, boşluktan maddelere geçtiğinde maddelerdeki ışık hızı düşer. </a:t>
            </a:r>
          </a:p>
          <a:p>
            <a:pPr algn="just"/>
            <a:r>
              <a:rPr lang="tr-TR" sz="2400" dirty="0" smtClean="0">
                <a:latin typeface="Microsoft Sans Serif" pitchFamily="34" charset="0"/>
                <a:cs typeface="Microsoft Sans Serif" pitchFamily="34" charset="0"/>
              </a:rPr>
              <a:t>Işık genellikle dalga boyu cinsinden ifade edilmektedir.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Işık ve Özellikleri</a:t>
            </a:r>
            <a:endParaRPr lang="tr-TR" dirty="0"/>
          </a:p>
        </p:txBody>
      </p:sp>
      <p:pic>
        <p:nvPicPr>
          <p:cNvPr id="4" name="3 İçerik Yer Tutucusu"/>
          <p:cNvPicPr>
            <a:picLocks noGrp="1"/>
          </p:cNvPicPr>
          <p:nvPr>
            <p:ph sz="quarter" idx="1"/>
          </p:nvPr>
        </p:nvPicPr>
        <p:blipFill>
          <a:blip r:embed="rId2">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7643834" y="0"/>
            <a:ext cx="1500166" cy="1142984"/>
          </a:xfrm>
          <a:prstGeom prst="rect">
            <a:avLst/>
          </a:prstGeom>
          <a:noFill/>
          <a:ln>
            <a:noFill/>
          </a:ln>
        </p:spPr>
      </p:pic>
      <p:graphicFrame>
        <p:nvGraphicFramePr>
          <p:cNvPr id="5" name="4 Tablo"/>
          <p:cNvGraphicFramePr>
            <a:graphicFrameLocks noGrp="1"/>
          </p:cNvGraphicFramePr>
          <p:nvPr/>
        </p:nvGraphicFramePr>
        <p:xfrm>
          <a:off x="535753" y="1500174"/>
          <a:ext cx="8072494" cy="2000264"/>
        </p:xfrm>
        <a:graphic>
          <a:graphicData uri="http://schemas.openxmlformats.org/drawingml/2006/table">
            <a:tbl>
              <a:tblPr/>
              <a:tblGrid>
                <a:gridCol w="8072494"/>
              </a:tblGrid>
              <a:tr h="2000264">
                <a:tc>
                  <a:txBody>
                    <a:bodyPr/>
                    <a:lstStyle/>
                    <a:p>
                      <a:pPr algn="just">
                        <a:lnSpc>
                          <a:spcPct val="115000"/>
                        </a:lnSpc>
                        <a:spcAft>
                          <a:spcPts val="0"/>
                        </a:spcAft>
                      </a:pPr>
                      <a:r>
                        <a:rPr lang="tr-TR" sz="2400" b="1" dirty="0" smtClean="0">
                          <a:latin typeface="Microsoft Sans Serif" pitchFamily="34" charset="0"/>
                          <a:ea typeface="Times New Roman"/>
                          <a:cs typeface="Microsoft Sans Serif" pitchFamily="34" charset="0"/>
                        </a:rPr>
                        <a:t>Örnek </a:t>
                      </a:r>
                      <a:r>
                        <a:rPr lang="tr-TR" sz="2400" b="1" dirty="0">
                          <a:latin typeface="Microsoft Sans Serif" pitchFamily="34" charset="0"/>
                          <a:ea typeface="Times New Roman"/>
                          <a:cs typeface="Microsoft Sans Serif" pitchFamily="34" charset="0"/>
                        </a:rPr>
                        <a:t>1</a:t>
                      </a:r>
                      <a:r>
                        <a:rPr lang="tr-TR" sz="2400" dirty="0">
                          <a:latin typeface="Microsoft Sans Serif" pitchFamily="34" charset="0"/>
                          <a:ea typeface="Times New Roman"/>
                          <a:cs typeface="Microsoft Sans Serif" pitchFamily="34" charset="0"/>
                        </a:rPr>
                        <a:t>: Mor ışığın frekansı 7,5.10</a:t>
                      </a:r>
                      <a:r>
                        <a:rPr lang="tr-TR" sz="2400" baseline="30000" dirty="0">
                          <a:latin typeface="Microsoft Sans Serif" pitchFamily="34" charset="0"/>
                          <a:ea typeface="Times New Roman"/>
                          <a:cs typeface="Microsoft Sans Serif" pitchFamily="34" charset="0"/>
                        </a:rPr>
                        <a:t>14</a:t>
                      </a:r>
                      <a:r>
                        <a:rPr lang="tr-TR" sz="2400" dirty="0">
                          <a:latin typeface="Microsoft Sans Serif" pitchFamily="34" charset="0"/>
                          <a:ea typeface="Times New Roman"/>
                          <a:cs typeface="Microsoft Sans Serif" pitchFamily="34" charset="0"/>
                        </a:rPr>
                        <a:t> </a:t>
                      </a:r>
                      <a:r>
                        <a:rPr lang="tr-TR" sz="2400" dirty="0" smtClean="0">
                          <a:latin typeface="Microsoft Sans Serif" pitchFamily="34" charset="0"/>
                          <a:ea typeface="Times New Roman"/>
                          <a:cs typeface="Microsoft Sans Serif" pitchFamily="34" charset="0"/>
                        </a:rPr>
                        <a:t>Hz </a:t>
                      </a:r>
                      <a:r>
                        <a:rPr lang="tr-TR" sz="2400" dirty="0">
                          <a:latin typeface="Microsoft Sans Serif" pitchFamily="34" charset="0"/>
                          <a:ea typeface="Times New Roman"/>
                          <a:cs typeface="Microsoft Sans Serif" pitchFamily="34" charset="0"/>
                        </a:rPr>
                        <a:t>ise, dalga boyunu hesaplayınız. </a:t>
                      </a:r>
                      <a:endParaRPr lang="tr-TR" sz="2400" dirty="0" smtClean="0">
                        <a:latin typeface="Microsoft Sans Serif" pitchFamily="34" charset="0"/>
                        <a:ea typeface="Times New Roman"/>
                        <a:cs typeface="Microsoft Sans Serif" pitchFamily="34" charset="0"/>
                      </a:endParaRPr>
                    </a:p>
                    <a:p>
                      <a:pPr algn="just">
                        <a:lnSpc>
                          <a:spcPct val="115000"/>
                        </a:lnSpc>
                        <a:spcAft>
                          <a:spcPts val="0"/>
                        </a:spcAft>
                      </a:pPr>
                      <a:endParaRPr lang="tr-TR" sz="2400" dirty="0" smtClean="0">
                        <a:latin typeface="Microsoft Sans Serif" pitchFamily="34" charset="0"/>
                        <a:ea typeface="Times New Roman"/>
                        <a:cs typeface="Microsoft Sans Serif" pitchFamily="34" charset="0"/>
                      </a:endParaRPr>
                    </a:p>
                    <a:p>
                      <a:pPr algn="just">
                        <a:lnSpc>
                          <a:spcPct val="115000"/>
                        </a:lnSpc>
                        <a:spcAft>
                          <a:spcPts val="0"/>
                        </a:spcAft>
                      </a:pPr>
                      <a:endParaRPr lang="tr-TR" sz="2400" dirty="0">
                        <a:latin typeface="Microsoft Sans Serif" pitchFamily="34" charset="0"/>
                        <a:ea typeface="Times New Roman"/>
                        <a:cs typeface="Microsoft Sans Serif"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r>
            </a:tbl>
          </a:graphicData>
        </a:graphic>
      </p:graphicFrame>
      <p:pic>
        <p:nvPicPr>
          <p:cNvPr id="7" name="6 Resim"/>
          <p:cNvPicPr/>
          <p:nvPr/>
        </p:nvPicPr>
        <p:blipFill>
          <a:blip r:embed="rId3">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2500298" y="2285992"/>
            <a:ext cx="3714776" cy="88011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Yansıma ve Kırılma</a:t>
            </a:r>
            <a:endParaRPr lang="tr-TR" dirty="0"/>
          </a:p>
        </p:txBody>
      </p:sp>
      <p:sp>
        <p:nvSpPr>
          <p:cNvPr id="3" name="2 İçerik Yer Tutucusu"/>
          <p:cNvSpPr>
            <a:spLocks noGrp="1"/>
          </p:cNvSpPr>
          <p:nvPr>
            <p:ph sz="quarter" idx="1"/>
          </p:nvPr>
        </p:nvSpPr>
        <p:spPr>
          <a:xfrm>
            <a:off x="457200" y="1219200"/>
            <a:ext cx="8229600" cy="5067320"/>
          </a:xfrm>
        </p:spPr>
        <p:txBody>
          <a:bodyPr>
            <a:noAutofit/>
          </a:bodyPr>
          <a:lstStyle/>
          <a:p>
            <a:pPr algn="just"/>
            <a:r>
              <a:rPr lang="tr-TR" sz="2000" dirty="0" smtClean="0">
                <a:latin typeface="Microsoft Sans Serif" pitchFamily="34" charset="0"/>
                <a:cs typeface="Microsoft Sans Serif" pitchFamily="34" charset="0"/>
              </a:rPr>
              <a:t>Farklı iki ortamın birleşme yüzeyine gelen ışın kısmen yansıyarak kısmen de kırılarak ikinci ortama girer. </a:t>
            </a:r>
          </a:p>
          <a:p>
            <a:pPr algn="just"/>
            <a:r>
              <a:rPr lang="tr-TR" sz="2000" dirty="0" smtClean="0">
                <a:latin typeface="Microsoft Sans Serif" pitchFamily="34" charset="0"/>
                <a:cs typeface="Microsoft Sans Serif" pitchFamily="34" charset="0"/>
              </a:rPr>
              <a:t>Gelen ışın, yansıyan ışın ve kırılan ışın normal ile aynı düzlemdedir.</a:t>
            </a:r>
          </a:p>
          <a:p>
            <a:pPr algn="just"/>
            <a:r>
              <a:rPr lang="tr-TR" sz="2000" dirty="0" smtClean="0">
                <a:latin typeface="Microsoft Sans Serif" pitchFamily="34" charset="0"/>
                <a:cs typeface="Microsoft Sans Serif" pitchFamily="34" charset="0"/>
              </a:rPr>
              <a:t>Herhangi bir ortamın kırılma indisi (n) ışığın ortamdaki hızı ile ters orantılıdır.</a:t>
            </a:r>
          </a:p>
          <a:p>
            <a:pPr algn="ctr">
              <a:buNone/>
            </a:pPr>
            <a:endParaRPr lang="tr-TR" sz="2000" dirty="0" smtClean="0">
              <a:latin typeface="Microsoft Sans Serif" pitchFamily="34" charset="0"/>
              <a:cs typeface="Microsoft Sans Serif" pitchFamily="34" charset="0"/>
            </a:endParaRPr>
          </a:p>
          <a:p>
            <a:pPr algn="just"/>
            <a:endParaRPr lang="tr-TR" sz="2000" dirty="0" smtClean="0">
              <a:latin typeface="Microsoft Sans Serif" pitchFamily="34" charset="0"/>
              <a:cs typeface="Microsoft Sans Serif" pitchFamily="34" charset="0"/>
            </a:endParaRPr>
          </a:p>
          <a:p>
            <a:pPr algn="just"/>
            <a:endParaRPr lang="tr-TR" sz="2000" dirty="0" smtClean="0">
              <a:latin typeface="Microsoft Sans Serif" pitchFamily="34" charset="0"/>
              <a:cs typeface="Microsoft Sans Serif" pitchFamily="34" charset="0"/>
            </a:endParaRPr>
          </a:p>
          <a:p>
            <a:pPr algn="just"/>
            <a:r>
              <a:rPr lang="tr-TR" sz="2000" dirty="0" smtClean="0">
                <a:latin typeface="Microsoft Sans Serif" pitchFamily="34" charset="0"/>
                <a:cs typeface="Microsoft Sans Serif" pitchFamily="34" charset="0"/>
              </a:rPr>
              <a:t>Işık kırılma indisi küçük ortamlardan kırılma indisi büyük ortamlara hangi açı ile gelirse gelsin diğer ortama geçer ve normale yaklaşarak kırılır. </a:t>
            </a:r>
          </a:p>
          <a:p>
            <a:pPr algn="just"/>
            <a:r>
              <a:rPr lang="tr-TR" sz="2000" dirty="0" smtClean="0">
                <a:latin typeface="Microsoft Sans Serif" pitchFamily="34" charset="0"/>
                <a:cs typeface="Microsoft Sans Serif" pitchFamily="34" charset="0"/>
              </a:rPr>
              <a:t>Işık ışınları çok yoğun ortamdan az yoğun ortama geçerken ise normalden uzaklaşarak kırılır, fakat az yoğun ortama her zaman geçemeyebilir.</a:t>
            </a:r>
          </a:p>
          <a:p>
            <a:pPr algn="just"/>
            <a:endParaRPr lang="tr-TR" sz="2000" dirty="0">
              <a:latin typeface="Microsoft Sans Serif" pitchFamily="34" charset="0"/>
              <a:cs typeface="Microsoft Sans Serif" pitchFamily="34" charset="0"/>
            </a:endParaRPr>
          </a:p>
        </p:txBody>
      </p:sp>
      <p:pic>
        <p:nvPicPr>
          <p:cNvPr id="4" name="3 Resim"/>
          <p:cNvPicPr/>
          <p:nvPr/>
        </p:nvPicPr>
        <p:blipFill>
          <a:blip r:embed="rId2">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2678893" y="3071810"/>
            <a:ext cx="3786214" cy="87567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Snell</a:t>
            </a:r>
            <a:r>
              <a:rPr lang="tr-TR" dirty="0" smtClean="0"/>
              <a:t> Yasası</a:t>
            </a:r>
            <a:endParaRPr lang="tr-TR" dirty="0"/>
          </a:p>
        </p:txBody>
      </p:sp>
      <p:sp>
        <p:nvSpPr>
          <p:cNvPr id="3" name="2 İçerik Yer Tutucusu"/>
          <p:cNvSpPr>
            <a:spLocks noGrp="1"/>
          </p:cNvSpPr>
          <p:nvPr>
            <p:ph sz="quarter" idx="1"/>
          </p:nvPr>
        </p:nvSpPr>
        <p:spPr>
          <a:xfrm>
            <a:off x="457200" y="1219200"/>
            <a:ext cx="8229600" cy="5067320"/>
          </a:xfrm>
        </p:spPr>
        <p:txBody>
          <a:bodyPr>
            <a:noAutofit/>
          </a:bodyPr>
          <a:lstStyle/>
          <a:p>
            <a:pPr algn="just"/>
            <a:r>
              <a:rPr lang="tr-TR" sz="2000" dirty="0" smtClean="0">
                <a:latin typeface="Microsoft Sans Serif" pitchFamily="34" charset="0"/>
                <a:cs typeface="Microsoft Sans Serif" pitchFamily="34" charset="0"/>
              </a:rPr>
              <a:t>Işığın geldiği ortamın kırılma indisi ve ışığın normalle yapmış olduğu açının sinüsü ile çarpımı, ışığın kırıldığı ortamın kırılma indisi ve kırılma açısının normalle yaptığı açının sinüsüyle çarpımına eşittir.</a:t>
            </a:r>
          </a:p>
          <a:p>
            <a:pPr algn="ctr">
              <a:buNone/>
            </a:pPr>
            <a:endParaRPr lang="tr-TR" sz="2000" dirty="0">
              <a:latin typeface="Microsoft Sans Serif" pitchFamily="34" charset="0"/>
              <a:cs typeface="Microsoft Sans Serif" pitchFamily="34" charset="0"/>
            </a:endParaRPr>
          </a:p>
        </p:txBody>
      </p:sp>
      <p:pic>
        <p:nvPicPr>
          <p:cNvPr id="5" name="4 Resim"/>
          <p:cNvPicPr/>
          <p:nvPr/>
        </p:nvPicPr>
        <p:blipFill>
          <a:blip r:embed="rId2">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1857356" y="2214554"/>
            <a:ext cx="2321735" cy="500066"/>
          </a:xfrm>
          <a:prstGeom prst="rect">
            <a:avLst/>
          </a:prstGeom>
          <a:noFill/>
          <a:ln>
            <a:noFill/>
          </a:ln>
        </p:spPr>
      </p:pic>
      <p:pic>
        <p:nvPicPr>
          <p:cNvPr id="6" name="5 Resim"/>
          <p:cNvPicPr/>
          <p:nvPr/>
        </p:nvPicPr>
        <p:blipFill>
          <a:blip r:embed="rId3">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2214546" y="2786058"/>
            <a:ext cx="1447172" cy="914405"/>
          </a:xfrm>
          <a:prstGeom prst="rect">
            <a:avLst/>
          </a:prstGeom>
          <a:noFill/>
          <a:ln>
            <a:noFill/>
          </a:ln>
        </p:spPr>
      </p:pic>
      <p:pic>
        <p:nvPicPr>
          <p:cNvPr id="7" name="6 Resim"/>
          <p:cNvPicPr/>
          <p:nvPr/>
        </p:nvPicPr>
        <p:blipFill>
          <a:blip r:embed="rId4">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1071538" y="3714752"/>
            <a:ext cx="3843353" cy="2571768"/>
          </a:xfrm>
          <a:prstGeom prst="rect">
            <a:avLst/>
          </a:prstGeom>
          <a:noFill/>
          <a:ln>
            <a:noFill/>
          </a:ln>
        </p:spPr>
      </p:pic>
      <p:graphicFrame>
        <p:nvGraphicFramePr>
          <p:cNvPr id="8" name="7 Tablo"/>
          <p:cNvGraphicFramePr>
            <a:graphicFrameLocks noGrp="1"/>
          </p:cNvGraphicFramePr>
          <p:nvPr/>
        </p:nvGraphicFramePr>
        <p:xfrm>
          <a:off x="5072066" y="2357431"/>
          <a:ext cx="3800169" cy="4065270"/>
        </p:xfrm>
        <a:graphic>
          <a:graphicData uri="http://schemas.openxmlformats.org/drawingml/2006/table">
            <a:tbl>
              <a:tblPr/>
              <a:tblGrid>
                <a:gridCol w="1791013"/>
                <a:gridCol w="2009156"/>
              </a:tblGrid>
              <a:tr h="354712">
                <a:tc gridSpan="2">
                  <a:txBody>
                    <a:bodyPr/>
                    <a:lstStyle/>
                    <a:p>
                      <a:pPr algn="ctr">
                        <a:lnSpc>
                          <a:spcPct val="115000"/>
                        </a:lnSpc>
                        <a:spcAft>
                          <a:spcPts val="0"/>
                        </a:spcAft>
                      </a:pPr>
                      <a:r>
                        <a:rPr lang="tr-TR" sz="2000" b="1" dirty="0">
                          <a:latin typeface="Microsoft Sans Serif" pitchFamily="34" charset="0"/>
                          <a:ea typeface="Times New Roman"/>
                          <a:cs typeface="Microsoft Sans Serif" pitchFamily="34" charset="0"/>
                        </a:rPr>
                        <a:t>TİPİK KIRILMA İNDİSLERİ</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r>
              <a:tr h="354712">
                <a:tc>
                  <a:txBody>
                    <a:bodyPr/>
                    <a:lstStyle/>
                    <a:p>
                      <a:pPr algn="ctr">
                        <a:lnSpc>
                          <a:spcPct val="115000"/>
                        </a:lnSpc>
                        <a:spcAft>
                          <a:spcPts val="0"/>
                        </a:spcAft>
                      </a:pPr>
                      <a:r>
                        <a:rPr lang="tr-TR" sz="2000" b="1" dirty="0">
                          <a:latin typeface="Microsoft Sans Serif" pitchFamily="34" charset="0"/>
                          <a:ea typeface="Times New Roman"/>
                          <a:cs typeface="Microsoft Sans Serif" pitchFamily="34" charset="0"/>
                        </a:rPr>
                        <a:t>ORTAM</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b="1" dirty="0">
                          <a:latin typeface="Microsoft Sans Serif" pitchFamily="34" charset="0"/>
                          <a:ea typeface="Times New Roman"/>
                          <a:cs typeface="Microsoft Sans Serif" pitchFamily="34" charset="0"/>
                        </a:rPr>
                        <a:t>KIRILMA İNDİSİ</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dirty="0">
                          <a:latin typeface="Microsoft Sans Serif" pitchFamily="34" charset="0"/>
                          <a:ea typeface="Times New Roman"/>
                          <a:cs typeface="Microsoft Sans Serif" pitchFamily="34" charset="0"/>
                        </a:rPr>
                        <a:t>Vakum</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1.0</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Hava</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1.0003</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dirty="0">
                          <a:latin typeface="Microsoft Sans Serif" pitchFamily="34" charset="0"/>
                          <a:ea typeface="Times New Roman"/>
                          <a:cs typeface="Microsoft Sans Serif" pitchFamily="34" charset="0"/>
                        </a:rPr>
                        <a:t>Su</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1.33</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Etil Alkol</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1.36</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Eritilmiş Kuvars</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1.46</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Cam Fiber</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1.5-1.9</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Elmas</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2.0-2.42</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Silisyum</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a:latin typeface="Microsoft Sans Serif" pitchFamily="34" charset="0"/>
                          <a:ea typeface="Times New Roman"/>
                          <a:cs typeface="Microsoft Sans Serif" pitchFamily="34" charset="0"/>
                        </a:rPr>
                        <a:t>3.4</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4712">
                <a:tc>
                  <a:txBody>
                    <a:bodyPr/>
                    <a:lstStyle/>
                    <a:p>
                      <a:pPr>
                        <a:lnSpc>
                          <a:spcPct val="115000"/>
                        </a:lnSpc>
                        <a:spcAft>
                          <a:spcPts val="0"/>
                        </a:spcAft>
                      </a:pPr>
                      <a:r>
                        <a:rPr lang="tr-TR" sz="2000">
                          <a:latin typeface="Microsoft Sans Serif" pitchFamily="34" charset="0"/>
                          <a:ea typeface="Times New Roman"/>
                          <a:cs typeface="Microsoft Sans Serif" pitchFamily="34" charset="0"/>
                        </a:rPr>
                        <a:t>Galyum Arsenit</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tr-TR" sz="2000" dirty="0">
                          <a:latin typeface="Microsoft Sans Serif" pitchFamily="34" charset="0"/>
                          <a:ea typeface="Times New Roman"/>
                          <a:cs typeface="Microsoft Sans Serif" pitchFamily="34" charset="0"/>
                        </a:rPr>
                        <a:t>3.6</a:t>
                      </a: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Kritik Açı</a:t>
            </a:r>
            <a:endParaRPr lang="tr-TR" dirty="0"/>
          </a:p>
        </p:txBody>
      </p:sp>
      <p:sp>
        <p:nvSpPr>
          <p:cNvPr id="10" name="9 İçerik Yer Tutucusu"/>
          <p:cNvSpPr>
            <a:spLocks noGrp="1"/>
          </p:cNvSpPr>
          <p:nvPr>
            <p:ph sz="quarter" idx="1"/>
          </p:nvPr>
        </p:nvSpPr>
        <p:spPr>
          <a:xfrm>
            <a:off x="457200" y="1219200"/>
            <a:ext cx="4043362" cy="4937760"/>
          </a:xfrm>
        </p:spPr>
        <p:txBody>
          <a:bodyPr>
            <a:normAutofit lnSpcReduction="10000"/>
          </a:bodyPr>
          <a:lstStyle/>
          <a:p>
            <a:pPr algn="just"/>
            <a:r>
              <a:rPr lang="tr-TR" dirty="0" smtClean="0">
                <a:latin typeface="Microsoft Sans Serif" pitchFamily="34" charset="0"/>
                <a:cs typeface="Microsoft Sans Serif" pitchFamily="34" charset="0"/>
              </a:rPr>
              <a:t>Işık kırılma indisi büyük ortamdan kırılma indisi küçük ortama geçerken gelme açısı büyüdükçe kırılma açısı da büyür. </a:t>
            </a:r>
          </a:p>
          <a:p>
            <a:pPr algn="just"/>
            <a:r>
              <a:rPr lang="tr-TR" dirty="0" smtClean="0">
                <a:latin typeface="Microsoft Sans Serif" pitchFamily="34" charset="0"/>
                <a:cs typeface="Microsoft Sans Serif" pitchFamily="34" charset="0"/>
              </a:rPr>
              <a:t>Işığın kırılma açısının 90</a:t>
            </a:r>
            <a:r>
              <a:rPr lang="tr-TR" baseline="30000" dirty="0" smtClean="0">
                <a:latin typeface="Microsoft Sans Serif" pitchFamily="34" charset="0"/>
                <a:cs typeface="Microsoft Sans Serif" pitchFamily="34" charset="0"/>
              </a:rPr>
              <a:t>0</a:t>
            </a:r>
            <a:r>
              <a:rPr lang="tr-TR" dirty="0" smtClean="0">
                <a:latin typeface="Microsoft Sans Serif" pitchFamily="34" charset="0"/>
                <a:cs typeface="Microsoft Sans Serif" pitchFamily="34" charset="0"/>
              </a:rPr>
              <a:t>olduğu andaki gelme açısına kritik açı denir.  </a:t>
            </a:r>
          </a:p>
          <a:p>
            <a:pPr algn="just"/>
            <a:r>
              <a:rPr lang="tr-TR" dirty="0" smtClean="0">
                <a:latin typeface="Microsoft Sans Serif" pitchFamily="34" charset="0"/>
                <a:cs typeface="Microsoft Sans Serif" pitchFamily="34" charset="0"/>
              </a:rPr>
              <a:t>Işık kritik açı ile geldiğinde kırıldıktan sonra ayırt edici ortam üzerinde ilerler. </a:t>
            </a:r>
          </a:p>
          <a:p>
            <a:pPr algn="just">
              <a:buNone/>
            </a:pPr>
            <a:endParaRPr lang="tr-TR" dirty="0">
              <a:latin typeface="Microsoft Sans Serif" pitchFamily="34" charset="0"/>
              <a:cs typeface="Microsoft Sans Serif" pitchFamily="34" charset="0"/>
            </a:endParaRPr>
          </a:p>
        </p:txBody>
      </p:sp>
      <p:pic>
        <p:nvPicPr>
          <p:cNvPr id="11" name="10 Resim"/>
          <p:cNvPicPr/>
          <p:nvPr/>
        </p:nvPicPr>
        <p:blipFill>
          <a:blip r:embed="rId2" cstate="print">
            <a:extLst>
              <a:ext uri="{28A0092B-C50C-407E-A947-70E740481C1C}">
                <a14:useLocalDpi xmlns:a14="http://schemas.microsoft.com/office/drawing/2010/main" xmlns:lc="http://schemas.openxmlformats.org/drawingml/2006/lockedCanvas" xmlns="" val="0"/>
              </a:ext>
            </a:extLst>
          </a:blip>
          <a:stretch>
            <a:fillRect/>
          </a:stretch>
        </p:blipFill>
        <p:spPr>
          <a:xfrm>
            <a:off x="4500562" y="1285860"/>
            <a:ext cx="4429156" cy="450059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Tam Yansıma</a:t>
            </a:r>
            <a:endParaRPr lang="tr-TR" dirty="0"/>
          </a:p>
        </p:txBody>
      </p:sp>
      <p:sp>
        <p:nvSpPr>
          <p:cNvPr id="10" name="9 İçerik Yer Tutucusu"/>
          <p:cNvSpPr>
            <a:spLocks noGrp="1"/>
          </p:cNvSpPr>
          <p:nvPr>
            <p:ph sz="quarter" idx="1"/>
          </p:nvPr>
        </p:nvSpPr>
        <p:spPr>
          <a:xfrm>
            <a:off x="457200" y="1219200"/>
            <a:ext cx="3543296" cy="4937760"/>
          </a:xfrm>
        </p:spPr>
        <p:txBody>
          <a:bodyPr>
            <a:normAutofit/>
          </a:bodyPr>
          <a:lstStyle/>
          <a:p>
            <a:pPr algn="just"/>
            <a:r>
              <a:rPr lang="tr-TR" dirty="0" smtClean="0">
                <a:latin typeface="Microsoft Sans Serif" pitchFamily="34" charset="0"/>
                <a:cs typeface="Microsoft Sans Serif" pitchFamily="34" charset="0"/>
              </a:rPr>
              <a:t>Kritik açıdan daha büyük bir gelme açısı ile yüzeye gelen bir ışık ikinci ortama geçemeyecek ve geldiği açıya eş bir açı ile bulunduğu ortamda yansıyacaktır.</a:t>
            </a:r>
          </a:p>
          <a:p>
            <a:pPr algn="just">
              <a:buNone/>
            </a:pPr>
            <a:endParaRPr lang="tr-TR" dirty="0">
              <a:latin typeface="Microsoft Sans Serif" pitchFamily="34" charset="0"/>
              <a:cs typeface="Microsoft Sans Serif" pitchFamily="34" charset="0"/>
            </a:endParaRPr>
          </a:p>
        </p:txBody>
      </p:sp>
      <p:pic>
        <p:nvPicPr>
          <p:cNvPr id="5" name="4 Resim"/>
          <p:cNvPicPr/>
          <p:nvPr/>
        </p:nvPicPr>
        <p:blipFill>
          <a:blip r:embed="rId2" cstate="print">
            <a:extLst>
              <a:ext uri="{28A0092B-C50C-407E-A947-70E740481C1C}">
                <a14:useLocalDpi xmlns:a14="http://schemas.microsoft.com/office/drawing/2010/main" xmlns:lc="http://schemas.openxmlformats.org/drawingml/2006/lockedCanvas" xmlns="" val="0"/>
              </a:ext>
            </a:extLst>
          </a:blip>
          <a:stretch>
            <a:fillRect/>
          </a:stretch>
        </p:blipFill>
        <p:spPr>
          <a:xfrm>
            <a:off x="4214810" y="1357298"/>
            <a:ext cx="4643470" cy="45720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Haberleşme Sistemi </a:t>
            </a:r>
            <a:endParaRPr lang="tr-TR" dirty="0"/>
          </a:p>
        </p:txBody>
      </p:sp>
      <p:pic>
        <p:nvPicPr>
          <p:cNvPr id="4" name="Picture 2"/>
          <p:cNvPicPr/>
          <p:nvPr/>
        </p:nvPicPr>
        <p:blipFill>
          <a:blip r:embed="rId2" cstate="print">
            <a:extLst>
              <a:ext uri="{BEBA8EAE-BF5A-486C-A8C5-ECC9F3942E4B}">
                <a14:imgProps xmlns:a14="http://schemas.microsoft.com/office/drawing/2010/main" xmlns:lc="http://schemas.openxmlformats.org/drawingml/2006/lockedCanvas" xmlns="">
                  <a14:imgLayer r:embed="rId3">
                    <a14:imgEffect>
                      <a14:sharpenSoften amount="100000"/>
                    </a14:imgEffect>
                  </a14:imgLayer>
                </a14:imgProps>
              </a:ext>
              <a:ext uri="{28A0092B-C50C-407E-A947-70E740481C1C}">
                <a14:useLocalDpi xmlns:a14="http://schemas.microsoft.com/office/drawing/2010/main" xmlns:lc="http://schemas.openxmlformats.org/drawingml/2006/lockedCanvas" xmlns="" val="0"/>
              </a:ext>
            </a:extLst>
          </a:blip>
          <a:stretch>
            <a:fillRect/>
          </a:stretch>
        </p:blipFill>
        <p:spPr>
          <a:xfrm>
            <a:off x="321439" y="1643051"/>
            <a:ext cx="8501122" cy="4143403"/>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Yapısı</a:t>
            </a:r>
            <a:endParaRPr lang="tr-TR" dirty="0"/>
          </a:p>
        </p:txBody>
      </p:sp>
      <p:pic>
        <p:nvPicPr>
          <p:cNvPr id="4" name="3 İçerik Yer Tutucusu"/>
          <p:cNvPicPr>
            <a:picLocks noGrp="1"/>
          </p:cNvPicPr>
          <p:nvPr>
            <p:ph sz="quarter" idx="1"/>
          </p:nvPr>
        </p:nvPicPr>
        <p:blipFill>
          <a:blip r:embed="rId2" cstate="print">
            <a:extLst>
              <a:ext uri="{28A0092B-C50C-407E-A947-70E740481C1C}">
                <a14:useLocalDpi xmlns:a14="http://schemas.microsoft.com/office/drawing/2010/main" xmlns:lc="http://schemas.openxmlformats.org/drawingml/2006/lockedCanvas" xmlns="" val="0"/>
              </a:ext>
            </a:extLst>
          </a:blip>
          <a:stretch>
            <a:fillRect/>
          </a:stretch>
        </p:blipFill>
        <p:spPr>
          <a:xfrm>
            <a:off x="2103437" y="1219200"/>
            <a:ext cx="4937125" cy="49371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Kabul Konisi ve Nümerik Açıklık</a:t>
            </a:r>
            <a:endParaRPr lang="tr-TR" dirty="0"/>
          </a:p>
        </p:txBody>
      </p:sp>
      <p:sp>
        <p:nvSpPr>
          <p:cNvPr id="3" name="2 İçerik Yer Tutucusu"/>
          <p:cNvSpPr>
            <a:spLocks noGrp="1"/>
          </p:cNvSpPr>
          <p:nvPr>
            <p:ph sz="quarter" idx="1"/>
          </p:nvPr>
        </p:nvSpPr>
        <p:spPr/>
        <p:txBody>
          <a:bodyPr>
            <a:normAutofit/>
          </a:bodyPr>
          <a:lstStyle/>
          <a:p>
            <a:pPr algn="just"/>
            <a:r>
              <a:rPr lang="tr-TR" sz="2400" dirty="0" smtClean="0">
                <a:latin typeface="Microsoft Sans Serif" pitchFamily="34" charset="0"/>
                <a:cs typeface="Microsoft Sans Serif" pitchFamily="34" charset="0"/>
              </a:rPr>
              <a:t>Işığın fiber kablo içerisinde tam yansıma kanununa göre ilerleyebilmesini sağlamak için, girişte fiber ekseni ile yapacağı en büyük açıya kabul açısı denir. </a:t>
            </a:r>
          </a:p>
          <a:p>
            <a:pPr algn="just"/>
            <a:r>
              <a:rPr lang="tr-TR" sz="2400" dirty="0" smtClean="0">
                <a:latin typeface="Microsoft Sans Serif" pitchFamily="34" charset="0"/>
                <a:cs typeface="Microsoft Sans Serif" pitchFamily="34" charset="0"/>
              </a:rPr>
              <a:t>        ile gösterilen bu açıya eşit ya da daha küçük bir açısıyla fiber cam çekirdeğe giren ışın, fiber içerisinde tam yansıma kanununa göre ilerler.       ’ dan büyük açı ile fiber cam çekirdeğe gelen ışınlar ise, fiber içerisinde tam yansıma kanununu sağlamayacağı için, kılıftan çıkarak dağılır.</a:t>
            </a:r>
          </a:p>
          <a:p>
            <a:pPr algn="just">
              <a:buNone/>
            </a:pPr>
            <a:endParaRPr lang="tr-TR" sz="2400" dirty="0" smtClean="0">
              <a:latin typeface="Microsoft Sans Serif" pitchFamily="34" charset="0"/>
              <a:cs typeface="Microsoft Sans Serif" pitchFamily="34" charset="0"/>
            </a:endParaRPr>
          </a:p>
          <a:p>
            <a:pPr algn="just"/>
            <a:endParaRPr lang="tr-TR" sz="2400" dirty="0">
              <a:latin typeface="Microsoft Sans Serif" pitchFamily="34" charset="0"/>
              <a:cs typeface="Microsoft Sans Serif" pitchFamily="34" charset="0"/>
            </a:endParaRPr>
          </a:p>
        </p:txBody>
      </p:sp>
      <p:sp>
        <p:nvSpPr>
          <p:cNvPr id="27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2764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57224" y="2500306"/>
            <a:ext cx="553645" cy="357190"/>
          </a:xfrm>
          <a:prstGeom prst="rect">
            <a:avLst/>
          </a:prstGeom>
          <a:noFill/>
        </p:spPr>
      </p:pic>
      <p:sp>
        <p:nvSpPr>
          <p:cNvPr id="27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27651"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661467" y="3214710"/>
            <a:ext cx="553607" cy="357166"/>
          </a:xfrm>
          <a:prstGeom prst="rect">
            <a:avLst/>
          </a:prstGeom>
          <a:noFill/>
        </p:spPr>
      </p:pic>
      <p:pic>
        <p:nvPicPr>
          <p:cNvPr id="8" name="7 Resim"/>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t="23676"/>
          <a:stretch>
            <a:fillRect/>
          </a:stretch>
        </p:blipFill>
        <p:spPr>
          <a:xfrm>
            <a:off x="1750199" y="4357694"/>
            <a:ext cx="5643602" cy="1881823"/>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r>
              <a:rPr lang="tr-TR" sz="2400" dirty="0" smtClean="0">
                <a:latin typeface="Microsoft Sans Serif" pitchFamily="34" charset="0"/>
                <a:cs typeface="Microsoft Sans Serif" pitchFamily="34" charset="0"/>
              </a:rPr>
              <a:t>Nümerik Açıklık (NA), ışık huzmesinin fiber kablo içerisinde yayılması için gerekli açı aralığını karakterize etmek için kullanılan birimsiz bir değerdir. 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kablolarda kayda değer bir etkisi vardır.</a:t>
            </a:r>
          </a:p>
          <a:p>
            <a:pPr algn="just"/>
            <a:r>
              <a:rPr lang="tr-TR" sz="2400" dirty="0" smtClean="0">
                <a:latin typeface="Microsoft Sans Serif" pitchFamily="34" charset="0"/>
                <a:cs typeface="Microsoft Sans Serif" pitchFamily="34" charset="0"/>
              </a:rPr>
              <a:t>NA değeri küçüldükçe, fiber-</a:t>
            </a:r>
            <a:r>
              <a:rPr lang="tr-TR" sz="2400" dirty="0" err="1" smtClean="0">
                <a:latin typeface="Microsoft Sans Serif" pitchFamily="34" charset="0"/>
                <a:cs typeface="Microsoft Sans Serif" pitchFamily="34" charset="0"/>
              </a:rPr>
              <a:t>konnektör</a:t>
            </a:r>
            <a:r>
              <a:rPr lang="tr-TR" sz="2400" dirty="0" smtClean="0">
                <a:latin typeface="Microsoft Sans Serif" pitchFamily="34" charset="0"/>
                <a:cs typeface="Microsoft Sans Serif" pitchFamily="34" charset="0"/>
              </a:rPr>
              <a:t> bağlantı kaybı azalmaktadır. Bu durum tek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fiber kabloda çap küçük olduğundan önem arz etmemektedir. 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kabloda ise cam çekirdek çapı büyük olduğundan NA’ </a:t>
            </a:r>
            <a:r>
              <a:rPr lang="tr-TR" sz="2400" dirty="0" err="1" smtClean="0">
                <a:latin typeface="Microsoft Sans Serif" pitchFamily="34" charset="0"/>
                <a:cs typeface="Microsoft Sans Serif" pitchFamily="34" charset="0"/>
              </a:rPr>
              <a:t>nın</a:t>
            </a:r>
            <a:r>
              <a:rPr lang="tr-TR" sz="2400" dirty="0" smtClean="0">
                <a:latin typeface="Microsoft Sans Serif" pitchFamily="34" charset="0"/>
                <a:cs typeface="Microsoft Sans Serif" pitchFamily="34" charset="0"/>
              </a:rPr>
              <a:t> mümkün olduğunca küçük tutulması giriş kaybını azaltacaktır. Bu nedenle özel adaptörler üretilmektedir. </a:t>
            </a:r>
          </a:p>
          <a:p>
            <a:pPr algn="just"/>
            <a:endParaRPr lang="tr-TR" sz="2400" dirty="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Kabul Konisi ve Nümerik Açıklık</a:t>
            </a:r>
            <a:endParaRPr lang="tr-TR" dirty="0"/>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32769" name="Picture 1"/>
          <p:cNvPicPr>
            <a:picLocks noChangeAspect="1" noChangeArrowheads="1"/>
          </p:cNvPicPr>
          <p:nvPr/>
        </p:nvPicPr>
        <p:blipFill>
          <a:blip r:embed="rId2">
            <a:clrChange>
              <a:clrFrom>
                <a:srgbClr val="FFFFFF"/>
              </a:clrFrom>
              <a:clrTo>
                <a:srgbClr val="FFFFFF">
                  <a:alpha val="0"/>
                </a:srgbClr>
              </a:clrTo>
            </a:clrChange>
            <a:lum bright="-10000" contrast="-10000"/>
          </a:blip>
          <a:srcRect/>
          <a:stretch>
            <a:fillRect/>
          </a:stretch>
        </p:blipFill>
        <p:spPr bwMode="auto">
          <a:xfrm>
            <a:off x="1893075" y="5214950"/>
            <a:ext cx="5357851" cy="64294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2551837"/>
            <a:ext cx="9144000" cy="1754326"/>
          </a:xfrm>
          <a:prstGeom prst="rect">
            <a:avLst/>
          </a:prstGeom>
          <a:noFill/>
        </p:spPr>
        <p:txBody>
          <a:bodyPr wrap="square" rtlCol="0">
            <a:spAutoFit/>
          </a:bodyPr>
          <a:lstStyle/>
          <a:p>
            <a:pPr algn="ctr"/>
            <a:r>
              <a:rPr lang="tr-TR"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Fiber Optik Haberleşme Sistemleri</a:t>
            </a:r>
            <a:endParaRPr lang="tr-TR"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214422"/>
            <a:ext cx="3186106" cy="4942538"/>
          </a:xfrm>
        </p:spPr>
        <p:txBody>
          <a:bodyPr>
            <a:normAutofit/>
          </a:bodyPr>
          <a:lstStyle/>
          <a:p>
            <a:pPr algn="just">
              <a:buNone/>
            </a:pPr>
            <a:r>
              <a:rPr lang="tr-TR" sz="2000" b="1" dirty="0" smtClean="0">
                <a:latin typeface="Microsoft Sans Serif" pitchFamily="34" charset="0"/>
                <a:cs typeface="Microsoft Sans Serif" pitchFamily="34" charset="0"/>
              </a:rPr>
              <a:t>Örnek:</a:t>
            </a:r>
          </a:p>
          <a:p>
            <a:pPr algn="just"/>
            <a:endParaRPr lang="tr-TR" sz="2000" dirty="0" smtClean="0">
              <a:latin typeface="Microsoft Sans Serif" pitchFamily="34" charset="0"/>
              <a:cs typeface="Microsoft Sans Serif" pitchFamily="34" charset="0"/>
            </a:endParaRPr>
          </a:p>
          <a:p>
            <a:pPr algn="just"/>
            <a:endParaRPr lang="tr-TR" sz="2000" dirty="0" smtClean="0">
              <a:latin typeface="Microsoft Sans Serif" pitchFamily="34" charset="0"/>
              <a:cs typeface="Microsoft Sans Serif" pitchFamily="34" charset="0"/>
            </a:endParaRPr>
          </a:p>
          <a:p>
            <a:pPr algn="just"/>
            <a:endParaRPr lang="tr-TR" sz="2000" dirty="0" smtClean="0">
              <a:latin typeface="Microsoft Sans Serif" pitchFamily="34" charset="0"/>
              <a:cs typeface="Microsoft Sans Serif" pitchFamily="34" charset="0"/>
            </a:endParaRPr>
          </a:p>
          <a:p>
            <a:pPr>
              <a:buNone/>
            </a:pPr>
            <a:r>
              <a:rPr lang="tr-TR" sz="2000" dirty="0" smtClean="0">
                <a:latin typeface="Microsoft Sans Serif" pitchFamily="34" charset="0"/>
                <a:cs typeface="Microsoft Sans Serif" pitchFamily="34" charset="0"/>
              </a:rPr>
              <a:t>Yukarıdaki optik fiber için,</a:t>
            </a:r>
          </a:p>
          <a:p>
            <a:pPr lvl="0">
              <a:buNone/>
            </a:pPr>
            <a:r>
              <a:rPr lang="tr-TR" sz="2000" b="1" dirty="0" smtClean="0">
                <a:latin typeface="Microsoft Sans Serif" pitchFamily="34" charset="0"/>
                <a:cs typeface="Microsoft Sans Serif" pitchFamily="34" charset="0"/>
              </a:rPr>
              <a:t>a)</a:t>
            </a:r>
            <a:r>
              <a:rPr lang="tr-TR" sz="2000" dirty="0" smtClean="0">
                <a:latin typeface="Microsoft Sans Serif" pitchFamily="34" charset="0"/>
                <a:cs typeface="Microsoft Sans Serif" pitchFamily="34" charset="0"/>
              </a:rPr>
              <a:t>Cam çekirdek-cam kılıf arası kritik açıyı, </a:t>
            </a:r>
          </a:p>
          <a:p>
            <a:pPr>
              <a:buNone/>
            </a:pPr>
            <a:r>
              <a:rPr lang="tr-TR" sz="2000" b="1" dirty="0" smtClean="0">
                <a:latin typeface="Microsoft Sans Serif" pitchFamily="34" charset="0"/>
                <a:cs typeface="Microsoft Sans Serif" pitchFamily="34" charset="0"/>
              </a:rPr>
              <a:t>b)</a:t>
            </a:r>
            <a:r>
              <a:rPr lang="tr-TR" sz="2000" dirty="0" smtClean="0">
                <a:latin typeface="Microsoft Sans Serif" pitchFamily="34" charset="0"/>
                <a:cs typeface="Microsoft Sans Serif" pitchFamily="34" charset="0"/>
              </a:rPr>
              <a:t>Optik fiberin </a:t>
            </a:r>
            <a:r>
              <a:rPr lang="tr-TR" sz="2000" dirty="0" err="1" smtClean="0">
                <a:latin typeface="Microsoft Sans Serif" pitchFamily="34" charset="0"/>
                <a:cs typeface="Microsoft Sans Serif" pitchFamily="34" charset="0"/>
              </a:rPr>
              <a:t>numerik</a:t>
            </a:r>
            <a:r>
              <a:rPr lang="tr-TR" sz="2000" dirty="0" smtClean="0">
                <a:latin typeface="Microsoft Sans Serif" pitchFamily="34" charset="0"/>
                <a:cs typeface="Microsoft Sans Serif" pitchFamily="34" charset="0"/>
              </a:rPr>
              <a:t> açıklığını,</a:t>
            </a:r>
          </a:p>
          <a:p>
            <a:pPr lvl="0">
              <a:buNone/>
            </a:pPr>
            <a:r>
              <a:rPr lang="tr-TR" sz="2000" b="1" dirty="0" smtClean="0">
                <a:latin typeface="Microsoft Sans Serif" pitchFamily="34" charset="0"/>
                <a:cs typeface="Microsoft Sans Serif" pitchFamily="34" charset="0"/>
              </a:rPr>
              <a:t>c)</a:t>
            </a:r>
            <a:r>
              <a:rPr lang="tr-TR" sz="2000" dirty="0" smtClean="0">
                <a:latin typeface="Microsoft Sans Serif" pitchFamily="34" charset="0"/>
                <a:cs typeface="Microsoft Sans Serif" pitchFamily="34" charset="0"/>
              </a:rPr>
              <a:t>Optik fiberin hava ortamındaki kabul açısını bulunuz.</a:t>
            </a:r>
          </a:p>
          <a:p>
            <a:pPr algn="just">
              <a:buNone/>
            </a:pPr>
            <a:endParaRPr lang="tr-TR" sz="2000" b="1" dirty="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Kabul Konisi ve Nümerik Açıklık</a:t>
            </a:r>
            <a:endParaRPr lang="tr-TR" dirty="0"/>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6" name="5 Resim"/>
          <p:cNvPicPr/>
          <p:nvPr/>
        </p:nvPicPr>
        <p:blipFill>
          <a:blip r:embed="rId2" cstate="print">
            <a:extLst>
              <a:ext uri="{28A0092B-C50C-407E-A947-70E740481C1C}">
                <a14:useLocalDpi xmlns:a14="http://schemas.microsoft.com/office/drawing/2010/main" xmlns:lc="http://schemas.openxmlformats.org/drawingml/2006/lockedCanvas" xmlns="" val="0"/>
              </a:ext>
            </a:extLst>
          </a:blip>
          <a:stretch>
            <a:fillRect/>
          </a:stretch>
        </p:blipFill>
        <p:spPr>
          <a:xfrm>
            <a:off x="2071670" y="1214422"/>
            <a:ext cx="6760852" cy="1348105"/>
          </a:xfrm>
          <a:prstGeom prst="rect">
            <a:avLst/>
          </a:prstGeom>
        </p:spPr>
      </p:pic>
      <p:pic>
        <p:nvPicPr>
          <p:cNvPr id="33795" name="Picture 3"/>
          <p:cNvPicPr>
            <a:picLocks noChangeAspect="1" noChangeArrowheads="1"/>
          </p:cNvPicPr>
          <p:nvPr/>
        </p:nvPicPr>
        <p:blipFill>
          <a:blip r:embed="rId3"/>
          <a:srcRect/>
          <a:stretch>
            <a:fillRect/>
          </a:stretch>
        </p:blipFill>
        <p:spPr bwMode="auto">
          <a:xfrm>
            <a:off x="3786182" y="2714620"/>
            <a:ext cx="4822098" cy="3500462"/>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Tek </a:t>
            </a:r>
            <a:r>
              <a:rPr lang="tr-TR" sz="2200" b="1" dirty="0" err="1" smtClean="0">
                <a:latin typeface="Microsoft Sans Serif" pitchFamily="34" charset="0"/>
                <a:cs typeface="Microsoft Sans Serif" pitchFamily="34" charset="0"/>
              </a:rPr>
              <a:t>Modlu</a:t>
            </a:r>
            <a:r>
              <a:rPr lang="tr-TR" sz="2200" b="1" dirty="0" smtClean="0">
                <a:latin typeface="Microsoft Sans Serif" pitchFamily="34" charset="0"/>
                <a:cs typeface="Microsoft Sans Serif" pitchFamily="34" charset="0"/>
              </a:rPr>
              <a:t> Fiber Optik Kablo</a:t>
            </a:r>
          </a:p>
          <a:p>
            <a:pPr algn="just"/>
            <a:r>
              <a:rPr lang="tr-TR" sz="2200" dirty="0" smtClean="0">
                <a:latin typeface="Microsoft Sans Serif" pitchFamily="34" charset="0"/>
                <a:cs typeface="Microsoft Sans Serif" pitchFamily="34" charset="0"/>
              </a:rPr>
              <a:t>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kablolarda, ışık huzmesinin izleyebileceği tek bir yol vardır.</a:t>
            </a:r>
          </a:p>
          <a:p>
            <a:pPr algn="just"/>
            <a:r>
              <a:rPr lang="tr-TR" sz="2200" dirty="0" smtClean="0">
                <a:latin typeface="Microsoft Sans Serif" pitchFamily="34" charset="0"/>
                <a:cs typeface="Microsoft Sans Serif" pitchFamily="34" charset="0"/>
              </a:rPr>
              <a:t>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kablonun dış ceket rengi genellikle sarı olur.</a:t>
            </a:r>
          </a:p>
          <a:p>
            <a:pPr algn="just"/>
            <a:r>
              <a:rPr lang="tr-TR" sz="2200" dirty="0" smtClean="0">
                <a:latin typeface="Microsoft Sans Serif" pitchFamily="34" charset="0"/>
                <a:cs typeface="Microsoft Sans Serif" pitchFamily="34" charset="0"/>
              </a:rPr>
              <a:t>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kablonun çekirdek çapı 8-10 mikron seviyesindedir. 9 mikronluk çekirdek çok yaygındır. Kablo ceketinde yazan 9/125 olarak tanımlanan 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kablonun çekirdek çapı 9 ve kılıf yarıçapının 125 mikron olduğu anlaşılır.</a:t>
            </a:r>
          </a:p>
          <a:p>
            <a:pPr algn="just"/>
            <a:endParaRPr lang="tr-TR" sz="2200" dirty="0">
              <a:latin typeface="Microsoft Sans Serif" pitchFamily="34" charset="0"/>
              <a:cs typeface="Microsoft Sans Serif" pitchFamily="34" charset="0"/>
            </a:endParaRPr>
          </a:p>
        </p:txBody>
      </p:sp>
      <p:pic>
        <p:nvPicPr>
          <p:cNvPr id="4" name="3 Resim"/>
          <p:cNvPicPr/>
          <p:nvPr/>
        </p:nvPicPr>
        <p:blipFill>
          <a:blip r:embed="rId2">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1893075" y="4500570"/>
            <a:ext cx="5357850" cy="185738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Tek </a:t>
            </a:r>
            <a:r>
              <a:rPr lang="tr-TR" sz="2200" b="1" dirty="0" err="1" smtClean="0">
                <a:latin typeface="Microsoft Sans Serif" pitchFamily="34" charset="0"/>
                <a:cs typeface="Microsoft Sans Serif" pitchFamily="34" charset="0"/>
              </a:rPr>
              <a:t>Modlu</a:t>
            </a:r>
            <a:r>
              <a:rPr lang="tr-TR" sz="2200" b="1" dirty="0" smtClean="0">
                <a:latin typeface="Microsoft Sans Serif" pitchFamily="34" charset="0"/>
                <a:cs typeface="Microsoft Sans Serif" pitchFamily="34" charset="0"/>
              </a:rPr>
              <a:t> Fiber Optik Kablo</a:t>
            </a:r>
          </a:p>
          <a:p>
            <a:pPr algn="just"/>
            <a:r>
              <a:rPr lang="tr-TR" sz="2200" dirty="0" smtClean="0">
                <a:latin typeface="Microsoft Sans Serif" pitchFamily="34" charset="0"/>
                <a:cs typeface="Microsoft Sans Serif" pitchFamily="34" charset="0"/>
              </a:rPr>
              <a:t>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kabloda ışık kaynağı olarak lazer ışık kaynağı kullanılır. </a:t>
            </a:r>
          </a:p>
          <a:p>
            <a:pPr algn="just"/>
            <a:r>
              <a:rPr lang="tr-TR" sz="2200" dirty="0" smtClean="0">
                <a:latin typeface="Microsoft Sans Serif" pitchFamily="34" charset="0"/>
                <a:cs typeface="Microsoft Sans Serif" pitchFamily="34" charset="0"/>
              </a:rPr>
              <a:t>Işık huzmesi çekirdeğe 90 derecelik açı yaparak dik olarak girer. </a:t>
            </a:r>
          </a:p>
          <a:p>
            <a:pPr algn="just"/>
            <a:r>
              <a:rPr lang="tr-TR" sz="2200" dirty="0" smtClean="0">
                <a:latin typeface="Microsoft Sans Serif" pitchFamily="34" charset="0"/>
                <a:cs typeface="Microsoft Sans Serif" pitchFamily="34" charset="0"/>
              </a:rPr>
              <a:t>Sonuç olarak veri, ışık olarak ve çekirdeğin tam ortasında düz bir hat üzerinde taşınır. </a:t>
            </a:r>
          </a:p>
          <a:p>
            <a:pPr algn="just"/>
            <a:r>
              <a:rPr lang="tr-TR" sz="2200" dirty="0" smtClean="0">
                <a:latin typeface="Microsoft Sans Serif" pitchFamily="34" charset="0"/>
                <a:cs typeface="Microsoft Sans Serif" pitchFamily="34" charset="0"/>
              </a:rPr>
              <a:t>Böylece hem iletim hızını hem de iletim mesafesini artırmış oluruz. </a:t>
            </a:r>
          </a:p>
          <a:p>
            <a:pPr algn="just"/>
            <a:r>
              <a:rPr lang="tr-TR" sz="2200" dirty="0" smtClean="0">
                <a:latin typeface="Microsoft Sans Serif" pitchFamily="34" charset="0"/>
                <a:cs typeface="Microsoft Sans Serif" pitchFamily="34" charset="0"/>
              </a:rPr>
              <a:t>Günümüzde zayıflamaların ve dağılmaların standartlar dâhilinde en aza indirilmesini sağlayarak; en ideal bant genişliği veya kanal sayısı ile iletişim yapmak için 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kablolar kullanılmaktadır. </a:t>
            </a:r>
          </a:p>
          <a:p>
            <a:pPr algn="just"/>
            <a:endParaRPr lang="tr-TR" sz="2200" dirty="0">
              <a:latin typeface="Microsoft Sans Serif" pitchFamily="34" charset="0"/>
              <a:cs typeface="Microsoft Sans Serif"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Çok </a:t>
            </a:r>
            <a:r>
              <a:rPr lang="tr-TR" sz="2200" b="1" dirty="0" err="1" smtClean="0">
                <a:latin typeface="Microsoft Sans Serif" pitchFamily="34" charset="0"/>
                <a:cs typeface="Microsoft Sans Serif" pitchFamily="34" charset="0"/>
              </a:rPr>
              <a:t>Modlu</a:t>
            </a:r>
            <a:r>
              <a:rPr lang="tr-TR" sz="2200" b="1" dirty="0" smtClean="0">
                <a:latin typeface="Microsoft Sans Serif" pitchFamily="34" charset="0"/>
                <a:cs typeface="Microsoft Sans Serif" pitchFamily="34" charset="0"/>
              </a:rPr>
              <a:t> Fiber Optik Kablo</a:t>
            </a:r>
          </a:p>
          <a:p>
            <a:pPr algn="just"/>
            <a:r>
              <a:rPr lang="tr-TR" sz="2200" dirty="0" smtClean="0">
                <a:latin typeface="Microsoft Sans Serif" pitchFamily="34" charset="0"/>
                <a:cs typeface="Microsoft Sans Serif" pitchFamily="34" charset="0"/>
              </a:rPr>
              <a:t>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kabloların yapısı da 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kablolara benzer. Aralarındaki en bariz fark çekirdek çapı farklılığıdır. </a:t>
            </a:r>
          </a:p>
          <a:p>
            <a:pPr algn="just"/>
            <a:r>
              <a:rPr lang="tr-TR" sz="2200" dirty="0" smtClean="0">
                <a:latin typeface="Microsoft Sans Serif" pitchFamily="34" charset="0"/>
                <a:cs typeface="Microsoft Sans Serif" pitchFamily="34" charset="0"/>
              </a:rPr>
              <a:t>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 yerine 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kablonun kullanıldığı uygulamalarda 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kablonun avantajı kalın çekirdek yapısı sayesinde </a:t>
            </a:r>
            <a:r>
              <a:rPr lang="tr-TR" sz="2200" dirty="0" err="1" smtClean="0">
                <a:latin typeface="Microsoft Sans Serif" pitchFamily="34" charset="0"/>
                <a:cs typeface="Microsoft Sans Serif" pitchFamily="34" charset="0"/>
              </a:rPr>
              <a:t>konnektör</a:t>
            </a:r>
            <a:r>
              <a:rPr lang="tr-TR" sz="2200" dirty="0" smtClean="0">
                <a:latin typeface="Microsoft Sans Serif" pitchFamily="34" charset="0"/>
                <a:cs typeface="Microsoft Sans Serif" pitchFamily="34" charset="0"/>
              </a:rPr>
              <a:t> montaj ve </a:t>
            </a:r>
            <a:r>
              <a:rPr lang="tr-TR" sz="2200" dirty="0" err="1" smtClean="0">
                <a:latin typeface="Microsoft Sans Serif" pitchFamily="34" charset="0"/>
                <a:cs typeface="Microsoft Sans Serif" pitchFamily="34" charset="0"/>
              </a:rPr>
              <a:t>füzyonlama</a:t>
            </a:r>
            <a:r>
              <a:rPr lang="tr-TR" sz="2200" dirty="0" smtClean="0">
                <a:latin typeface="Microsoft Sans Serif" pitchFamily="34" charset="0"/>
                <a:cs typeface="Microsoft Sans Serif" pitchFamily="34" charset="0"/>
              </a:rPr>
              <a:t> kolaylığıdır.</a:t>
            </a:r>
          </a:p>
          <a:p>
            <a:pPr algn="just"/>
            <a:r>
              <a:rPr lang="tr-TR" sz="2200" dirty="0" smtClean="0">
                <a:latin typeface="Microsoft Sans Serif" pitchFamily="34" charset="0"/>
                <a:cs typeface="Microsoft Sans Serif" pitchFamily="34" charset="0"/>
              </a:rPr>
              <a:t>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kablolar 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kablolara göre daha kısıtlı veri transferi sağlamaktadır.  </a:t>
            </a:r>
          </a:p>
          <a:p>
            <a:pPr algn="just"/>
            <a:r>
              <a:rPr lang="tr-TR" sz="2200" dirty="0" smtClean="0">
                <a:latin typeface="Microsoft Sans Serif" pitchFamily="34" charset="0"/>
                <a:cs typeface="Microsoft Sans Serif" pitchFamily="34" charset="0"/>
              </a:rPr>
              <a:t>Işığın çekirdek içerisinde ilerlemesi bakımından iki çeşidi bulunmaktadır: </a:t>
            </a:r>
          </a:p>
          <a:p>
            <a:pPr algn="just">
              <a:buFont typeface="Arial" pitchFamily="34" charset="0"/>
              <a:buChar char="•"/>
            </a:pPr>
            <a:r>
              <a:rPr lang="tr-TR" sz="2200" dirty="0" smtClean="0">
                <a:latin typeface="Microsoft Sans Serif" pitchFamily="34" charset="0"/>
                <a:cs typeface="Microsoft Sans Serif" pitchFamily="34" charset="0"/>
              </a:rPr>
              <a:t>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kademe indisli FO kablolar,</a:t>
            </a:r>
          </a:p>
          <a:p>
            <a:pPr algn="just">
              <a:buFont typeface="Arial" pitchFamily="34" charset="0"/>
              <a:buChar char="•"/>
            </a:pPr>
            <a:r>
              <a:rPr lang="tr-TR" sz="2200" dirty="0" smtClean="0">
                <a:latin typeface="Microsoft Sans Serif" pitchFamily="34" charset="0"/>
                <a:cs typeface="Microsoft Sans Serif" pitchFamily="34" charset="0"/>
              </a:rPr>
              <a:t>Çok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derece indisli FO kablolar..</a:t>
            </a:r>
          </a:p>
          <a:p>
            <a:pPr algn="just">
              <a:buNone/>
            </a:pPr>
            <a:endParaRPr lang="tr-TR" sz="2200" dirty="0">
              <a:latin typeface="Microsoft Sans Serif" pitchFamily="34" charset="0"/>
              <a:cs typeface="Microsoft Sans Serif"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34817" name="Object 1"/>
          <p:cNvGraphicFramePr>
            <a:graphicFrameLocks noChangeAspect="1"/>
          </p:cNvGraphicFramePr>
          <p:nvPr/>
        </p:nvGraphicFramePr>
        <p:xfrm>
          <a:off x="214282" y="1357298"/>
          <a:ext cx="8715436" cy="2315487"/>
        </p:xfrm>
        <a:graphic>
          <a:graphicData uri="http://schemas.openxmlformats.org/presentationml/2006/ole">
            <p:oleObj spid="_x0000_s34817" name="Bit Eşlem Resmi" r:id="rId3" imgW="5772956" imgH="1533739" progId="PBrush">
              <p:embed/>
            </p:oleObj>
          </a:graphicData>
        </a:graphic>
      </p:graphicFrame>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34819" name="Object 3"/>
          <p:cNvGraphicFramePr>
            <a:graphicFrameLocks noChangeAspect="1"/>
          </p:cNvGraphicFramePr>
          <p:nvPr/>
        </p:nvGraphicFramePr>
        <p:xfrm>
          <a:off x="214283" y="3673374"/>
          <a:ext cx="8529698" cy="2470270"/>
        </p:xfrm>
        <a:graphic>
          <a:graphicData uri="http://schemas.openxmlformats.org/presentationml/2006/ole">
            <p:oleObj spid="_x0000_s34819" name="Bit Eşlem Resmi" r:id="rId4" imgW="5285714" imgH="1533739" progId="PBrush">
              <p:embed/>
            </p:oleObj>
          </a:graphicData>
        </a:graphic>
      </p:graphicFrame>
      <p:sp>
        <p:nvSpPr>
          <p:cNvPr id="9" name="8 Dikdörtgen"/>
          <p:cNvSpPr/>
          <p:nvPr/>
        </p:nvSpPr>
        <p:spPr>
          <a:xfrm>
            <a:off x="0" y="6072206"/>
            <a:ext cx="9144000" cy="338554"/>
          </a:xfrm>
          <a:prstGeom prst="rect">
            <a:avLst/>
          </a:prstGeom>
        </p:spPr>
        <p:txBody>
          <a:bodyPr wrap="square">
            <a:spAutoFit/>
          </a:bodyPr>
          <a:lstStyle/>
          <a:p>
            <a:pPr algn="ctr"/>
            <a:r>
              <a:rPr lang="tr-TR" sz="1600" b="1" dirty="0" smtClean="0"/>
              <a:t>(a)</a:t>
            </a:r>
            <a:r>
              <a:rPr lang="tr-TR" sz="1600" dirty="0" smtClean="0"/>
              <a:t> Çok </a:t>
            </a:r>
            <a:r>
              <a:rPr lang="tr-TR" sz="1600" dirty="0" err="1" smtClean="0"/>
              <a:t>modlu</a:t>
            </a:r>
            <a:r>
              <a:rPr lang="tr-TR" sz="1600" dirty="0" smtClean="0"/>
              <a:t> kademe indisli FO kablo, </a:t>
            </a:r>
            <a:r>
              <a:rPr lang="tr-TR" sz="1600" b="1" dirty="0" smtClean="0"/>
              <a:t>(b) </a:t>
            </a:r>
            <a:r>
              <a:rPr lang="tr-TR" sz="1600" dirty="0" smtClean="0"/>
              <a:t>Çok </a:t>
            </a:r>
            <a:r>
              <a:rPr lang="tr-TR" sz="1600" dirty="0" err="1" smtClean="0"/>
              <a:t>modlu</a:t>
            </a:r>
            <a:r>
              <a:rPr lang="tr-TR" sz="1600" dirty="0" smtClean="0"/>
              <a:t> derece indisli FO Kablo</a:t>
            </a:r>
            <a:endParaRPr lang="tr-TR"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8" name="7 İçerik Yer Tutucusu"/>
          <p:cNvSpPr>
            <a:spLocks noGrp="1"/>
          </p:cNvSpPr>
          <p:nvPr>
            <p:ph sz="quarter" idx="1"/>
          </p:nvPr>
        </p:nvSpPr>
        <p:spPr/>
        <p:txBody>
          <a:bodyPr>
            <a:normAutofit fontScale="92500" lnSpcReduction="10000"/>
          </a:bodyPr>
          <a:lstStyle/>
          <a:p>
            <a:pPr algn="just">
              <a:buNone/>
            </a:pPr>
            <a:r>
              <a:rPr lang="tr-TR" sz="2400" b="1" i="1" dirty="0" smtClean="0">
                <a:latin typeface="Microsoft Sans Serif" pitchFamily="34" charset="0"/>
                <a:ea typeface="Times New Roman"/>
                <a:cs typeface="Microsoft Sans Serif" pitchFamily="34" charset="0"/>
              </a:rPr>
              <a:t>Çok </a:t>
            </a:r>
            <a:r>
              <a:rPr lang="tr-TR" sz="2400" b="1" i="1" dirty="0" err="1" smtClean="0">
                <a:latin typeface="Microsoft Sans Serif" pitchFamily="34" charset="0"/>
                <a:ea typeface="Times New Roman"/>
                <a:cs typeface="Microsoft Sans Serif" pitchFamily="34" charset="0"/>
              </a:rPr>
              <a:t>Modlu</a:t>
            </a:r>
            <a:r>
              <a:rPr lang="tr-TR" sz="2400" b="1" i="1" dirty="0" smtClean="0">
                <a:latin typeface="Microsoft Sans Serif" pitchFamily="34" charset="0"/>
                <a:ea typeface="Times New Roman"/>
                <a:cs typeface="Microsoft Sans Serif" pitchFamily="34" charset="0"/>
              </a:rPr>
              <a:t> Kademe İndisli FO Kablolar:</a:t>
            </a:r>
          </a:p>
          <a:p>
            <a:pPr algn="just"/>
            <a:r>
              <a:rPr lang="tr-TR" sz="2400" dirty="0" smtClean="0">
                <a:latin typeface="Microsoft Sans Serif" pitchFamily="34" charset="0"/>
                <a:cs typeface="Microsoft Sans Serif" pitchFamily="34" charset="0"/>
              </a:rPr>
              <a:t>Çekirdek ile kılıf arasında ilerleyen ışın çok yoğun ortamdan az yoğun ortama geçerken geometrik olarak yansıma keskin açılarla gerçekleştiğinden zayıflama artmaktadır. </a:t>
            </a:r>
          </a:p>
          <a:p>
            <a:pPr algn="just"/>
            <a:r>
              <a:rPr lang="tr-TR" sz="2400" dirty="0" smtClean="0">
                <a:latin typeface="Microsoft Sans Serif" pitchFamily="34" charset="0"/>
                <a:cs typeface="Microsoft Sans Serif" pitchFamily="34" charset="0"/>
              </a:rPr>
              <a:t>Kademe indisli FO kabloda çekirdek kılıf arasındaki sınıra kritik açıdan daha büyük bir açıyla çarpan ışın, çekirdekte zikzak şeklinde yayınım yapar ve sürekli olarak sınırdan yansırlar.</a:t>
            </a:r>
          </a:p>
          <a:p>
            <a:pPr algn="just"/>
            <a:r>
              <a:rPr lang="tr-TR" sz="2400" dirty="0" smtClean="0">
                <a:latin typeface="Microsoft Sans Serif" pitchFamily="34" charset="0"/>
                <a:cs typeface="Microsoft Sans Serif" pitchFamily="34" charset="0"/>
              </a:rPr>
              <a:t>Çekirdek kılıf sınırına kritik açıdan daha küçük bir açıyla çarpan ışın, kılıfa girer ve yok olur. </a:t>
            </a:r>
          </a:p>
          <a:p>
            <a:pPr algn="just"/>
            <a:r>
              <a:rPr lang="tr-TR" sz="2400" dirty="0" smtClean="0">
                <a:latin typeface="Microsoft Sans Serif" pitchFamily="34" charset="0"/>
                <a:cs typeface="Microsoft Sans Serif" pitchFamily="34" charset="0"/>
              </a:rPr>
              <a:t>FO kabloda yayınım yaparken, bir ışının izleyebileceği çok sayıda yol olduğu görülebilir. Bunun sonucu olarak, bütün ışınlar aynı yolu izlemedikleri için FO kablonun bir ucundan diğer ucuna olan mesafeyi aynı zaman süresi içinde kat edemezler. Bu nedenle dağılma etkisinin en fazla olduğu FO kablo 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kademe indisli FO kablolardır.</a:t>
            </a:r>
          </a:p>
          <a:p>
            <a:pPr algn="just">
              <a:buNone/>
            </a:pPr>
            <a:endParaRPr lang="tr-TR" sz="2400" dirty="0">
              <a:latin typeface="Microsoft Sans Serif" pitchFamily="34" charset="0"/>
              <a:cs typeface="Microsoft Sans Serif" pitchFamily="34" charset="0"/>
            </a:endParaRPr>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a:t>
            </a:r>
            <a:r>
              <a:rPr lang="tr-TR" dirty="0" err="1" smtClean="0"/>
              <a:t>Modları</a:t>
            </a:r>
            <a:endParaRPr lang="tr-TR" dirty="0"/>
          </a:p>
        </p:txBody>
      </p:sp>
      <p:sp>
        <p:nvSpPr>
          <p:cNvPr id="8" name="7 İçerik Yer Tutucusu"/>
          <p:cNvSpPr>
            <a:spLocks noGrp="1"/>
          </p:cNvSpPr>
          <p:nvPr>
            <p:ph sz="quarter" idx="1"/>
          </p:nvPr>
        </p:nvSpPr>
        <p:spPr/>
        <p:txBody>
          <a:bodyPr>
            <a:normAutofit fontScale="92500" lnSpcReduction="20000"/>
          </a:bodyPr>
          <a:lstStyle/>
          <a:p>
            <a:pPr algn="just">
              <a:buNone/>
            </a:pPr>
            <a:r>
              <a:rPr lang="tr-TR" sz="2400" b="1" i="1" dirty="0" smtClean="0">
                <a:latin typeface="Microsoft Sans Serif" pitchFamily="34" charset="0"/>
                <a:ea typeface="Times New Roman"/>
                <a:cs typeface="Microsoft Sans Serif" pitchFamily="34" charset="0"/>
              </a:rPr>
              <a:t>Çok </a:t>
            </a:r>
            <a:r>
              <a:rPr lang="tr-TR" sz="2400" b="1" i="1" dirty="0" err="1" smtClean="0">
                <a:latin typeface="Microsoft Sans Serif" pitchFamily="34" charset="0"/>
                <a:ea typeface="Times New Roman"/>
                <a:cs typeface="Microsoft Sans Serif" pitchFamily="34" charset="0"/>
              </a:rPr>
              <a:t>Modlu</a:t>
            </a:r>
            <a:r>
              <a:rPr lang="tr-TR" sz="2400" b="1" i="1" dirty="0" smtClean="0">
                <a:latin typeface="Microsoft Sans Serif" pitchFamily="34" charset="0"/>
                <a:ea typeface="Times New Roman"/>
                <a:cs typeface="Microsoft Sans Serif" pitchFamily="34" charset="0"/>
              </a:rPr>
              <a:t> Derece İndisli FO Kablolar:</a:t>
            </a:r>
          </a:p>
          <a:p>
            <a:pPr algn="just"/>
            <a:r>
              <a:rPr lang="tr-TR" sz="2400" dirty="0" smtClean="0">
                <a:latin typeface="Microsoft Sans Serif" pitchFamily="34" charset="0"/>
                <a:cs typeface="Microsoft Sans Serif" pitchFamily="34" charset="0"/>
              </a:rPr>
              <a:t>Kablonun yapısındaki çekirdeğin indisi yarıçapa bağlı olarak değişir. Dışarıdan bakıldığında (çok hassas ve güçlü mikroskoplarla) içten dışa doğru eş merkezli halkalar halindedir. Bu halkaların her birinin kırılma indisi farklıdır ve içten dışa doğru gidildikçe kırılma indisi düşer. Tam merkezde en büyük indis, en dışta ise en küçük indis bulunur.</a:t>
            </a:r>
          </a:p>
          <a:p>
            <a:pPr algn="just"/>
            <a:r>
              <a:rPr lang="tr-TR" sz="2400" dirty="0" smtClean="0">
                <a:latin typeface="Microsoft Sans Serif" pitchFamily="34" charset="0"/>
                <a:cs typeface="Microsoft Sans Serif" pitchFamily="34" charset="0"/>
              </a:rPr>
              <a:t>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Derece İndisli FO Kabloda katmanların sayısı imalatçı firmaya göre değişir. Genellikle bu katmanların sayısı 50-400 arasındadır. Merkezde direkt olarak giden ışık az yol alır; ancak burada indis büyüktür. Daha dış katmanlarda giden ışıkların aldıkları yol daha fazladır; ancak bu katmanlarda indisi küçük olduğundan ışığın hızı indis profili ile ters orantılı olarak değişir. </a:t>
            </a:r>
          </a:p>
          <a:p>
            <a:pPr algn="just"/>
            <a:r>
              <a:rPr lang="tr-TR" sz="2400" dirty="0" smtClean="0">
                <a:latin typeface="Microsoft Sans Serif" pitchFamily="34" charset="0"/>
                <a:cs typeface="Microsoft Sans Serif" pitchFamily="34" charset="0"/>
              </a:rPr>
              <a:t>Dolayısıyla tüm ışıklar belli düğüm noktalarında birleşirler; ancak alıcı uçta darbeler arasında bir gecikme olur. Buna rağmen gecikme kademe indisli FO kablolara göre daha azdır.</a:t>
            </a:r>
          </a:p>
          <a:p>
            <a:pPr algn="just">
              <a:buNone/>
            </a:pPr>
            <a:endParaRPr lang="tr-TR" sz="2400" dirty="0">
              <a:latin typeface="Microsoft Sans Serif" pitchFamily="34" charset="0"/>
              <a:cs typeface="Microsoft Sans Serif" pitchFamily="34" charset="0"/>
            </a:endParaRPr>
          </a:p>
        </p:txBody>
      </p:sp>
      <p:sp>
        <p:nvSpPr>
          <p:cNvPr id="348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Vericiler</a:t>
            </a:r>
            <a:endParaRPr lang="tr-TR" dirty="0"/>
          </a:p>
        </p:txBody>
      </p:sp>
      <p:sp>
        <p:nvSpPr>
          <p:cNvPr id="3" name="2 İçerik Yer Tutucusu"/>
          <p:cNvSpPr>
            <a:spLocks noGrp="1"/>
          </p:cNvSpPr>
          <p:nvPr>
            <p:ph sz="quarter" idx="1"/>
          </p:nvPr>
        </p:nvSpPr>
        <p:spPr/>
        <p:txBody>
          <a:bodyPr>
            <a:normAutofit/>
          </a:bodyPr>
          <a:lstStyle/>
          <a:p>
            <a:pPr algn="just"/>
            <a:r>
              <a:rPr lang="tr-TR" sz="2200" dirty="0" smtClean="0">
                <a:latin typeface="Microsoft Sans Serif" pitchFamily="34" charset="0"/>
                <a:cs typeface="Microsoft Sans Serif" pitchFamily="34" charset="0"/>
              </a:rPr>
              <a:t>Görevi, sayısallaştırılmış elektrik sinyalini optik sinyale çevirerek fiber optik hat üzerinden iletmektir. </a:t>
            </a:r>
          </a:p>
          <a:p>
            <a:pPr algn="just"/>
            <a:r>
              <a:rPr lang="tr-TR" sz="2200" dirty="0" smtClean="0">
                <a:latin typeface="Microsoft Sans Serif" pitchFamily="34" charset="0"/>
                <a:cs typeface="Microsoft Sans Serif" pitchFamily="34" charset="0"/>
              </a:rPr>
              <a:t>Sayısallaştırılmış sinyalin iletilmesi için modüle edilmesi gerekir. </a:t>
            </a:r>
          </a:p>
          <a:p>
            <a:pPr algn="just"/>
            <a:r>
              <a:rPr lang="tr-TR" sz="2200" dirty="0" smtClean="0">
                <a:latin typeface="Microsoft Sans Serif" pitchFamily="34" charset="0"/>
                <a:cs typeface="Microsoft Sans Serif" pitchFamily="34" charset="0"/>
              </a:rPr>
              <a:t>Optik sistemlerde çeşitli modülasyon teknikleri olup, ilk nesil sistemlerde kullanılan modülasyon AM (Genlik Modülasyonu) olmuştur. Bu tür modülasyon </a:t>
            </a:r>
            <a:r>
              <a:rPr lang="tr-TR" sz="2200" dirty="0" err="1" smtClean="0">
                <a:latin typeface="Microsoft Sans Serif" pitchFamily="34" charset="0"/>
                <a:cs typeface="Microsoft Sans Serif" pitchFamily="34" charset="0"/>
              </a:rPr>
              <a:t>eşevresiz</a:t>
            </a:r>
            <a:r>
              <a:rPr lang="tr-TR" sz="2200" dirty="0" smtClean="0">
                <a:latin typeface="Microsoft Sans Serif" pitchFamily="34" charset="0"/>
                <a:cs typeface="Microsoft Sans Serif" pitchFamily="34" charset="0"/>
              </a:rPr>
              <a:t> modülasyon türüdür.</a:t>
            </a:r>
          </a:p>
          <a:p>
            <a:pPr algn="just"/>
            <a:r>
              <a:rPr lang="tr-TR" sz="2200" dirty="0" smtClean="0">
                <a:latin typeface="Microsoft Sans Serif" pitchFamily="34" charset="0"/>
                <a:cs typeface="Microsoft Sans Serif" pitchFamily="34" charset="0"/>
              </a:rPr>
              <a:t>1980'li yıllarda yapılan yoğun çalışmalarla </a:t>
            </a:r>
            <a:r>
              <a:rPr lang="tr-TR" sz="2200" dirty="0" err="1" smtClean="0">
                <a:latin typeface="Microsoft Sans Serif" pitchFamily="34" charset="0"/>
                <a:cs typeface="Microsoft Sans Serif" pitchFamily="34" charset="0"/>
              </a:rPr>
              <a:t>eşevreli</a:t>
            </a:r>
            <a:r>
              <a:rPr lang="tr-TR" sz="2200" dirty="0" smtClean="0">
                <a:latin typeface="Microsoft Sans Serif" pitchFamily="34" charset="0"/>
                <a:cs typeface="Microsoft Sans Serif" pitchFamily="34" charset="0"/>
              </a:rPr>
              <a:t> (</a:t>
            </a:r>
            <a:r>
              <a:rPr lang="tr-TR" sz="2200" dirty="0" err="1" smtClean="0">
                <a:latin typeface="Microsoft Sans Serif" pitchFamily="34" charset="0"/>
                <a:cs typeface="Microsoft Sans Serif" pitchFamily="34" charset="0"/>
              </a:rPr>
              <a:t>coherent</a:t>
            </a:r>
            <a:r>
              <a:rPr lang="tr-TR" sz="2200" dirty="0" smtClean="0">
                <a:latin typeface="Microsoft Sans Serif" pitchFamily="34" charset="0"/>
                <a:cs typeface="Microsoft Sans Serif" pitchFamily="34" charset="0"/>
              </a:rPr>
              <a:t>) modülasyon teknikleri geliştirilmiştir.</a:t>
            </a:r>
            <a:endParaRPr lang="tr-TR" sz="2200" dirty="0">
              <a:latin typeface="Microsoft Sans Serif" pitchFamily="34" charset="0"/>
              <a:cs typeface="Microsoft Sans Serif" pitchFamily="34" charset="0"/>
            </a:endParaRPr>
          </a:p>
        </p:txBody>
      </p:sp>
      <p:graphicFrame>
        <p:nvGraphicFramePr>
          <p:cNvPr id="4" name="3 Tablo"/>
          <p:cNvGraphicFramePr>
            <a:graphicFrameLocks noGrp="1"/>
          </p:cNvGraphicFramePr>
          <p:nvPr/>
        </p:nvGraphicFramePr>
        <p:xfrm>
          <a:off x="1285852" y="4687266"/>
          <a:ext cx="6572296" cy="1384940"/>
        </p:xfrm>
        <a:graphic>
          <a:graphicData uri="http://schemas.openxmlformats.org/drawingml/2006/table">
            <a:tbl>
              <a:tblPr/>
              <a:tblGrid>
                <a:gridCol w="1319774"/>
                <a:gridCol w="5252522"/>
              </a:tblGrid>
              <a:tr h="346235">
                <a:tc>
                  <a:txBody>
                    <a:bodyPr/>
                    <a:lstStyle/>
                    <a:p>
                      <a:pPr algn="ctr">
                        <a:spcAft>
                          <a:spcPts val="1000"/>
                        </a:spcAft>
                      </a:pPr>
                      <a:r>
                        <a:rPr lang="tr-TR" sz="1600" b="1" dirty="0">
                          <a:solidFill>
                            <a:srgbClr val="000000"/>
                          </a:solidFill>
                          <a:latin typeface="Microsoft Sans Serif" pitchFamily="34" charset="0"/>
                          <a:ea typeface="Times New Roman"/>
                          <a:cs typeface="Microsoft Sans Serif" pitchFamily="34" charset="0"/>
                        </a:rPr>
                        <a:t>Dalga boyu</a:t>
                      </a:r>
                      <a:endParaRPr lang="tr-TR" sz="1800" dirty="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000"/>
                        </a:spcAft>
                      </a:pPr>
                      <a:r>
                        <a:rPr lang="tr-TR" sz="1600" b="1">
                          <a:solidFill>
                            <a:srgbClr val="000000"/>
                          </a:solidFill>
                          <a:latin typeface="Microsoft Sans Serif" pitchFamily="34" charset="0"/>
                          <a:ea typeface="Times New Roman"/>
                          <a:cs typeface="Microsoft Sans Serif" pitchFamily="34" charset="0"/>
                        </a:rPr>
                        <a:t>Yarıiletken Madde Türü</a:t>
                      </a:r>
                      <a:endParaRPr lang="tr-TR" sz="180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35">
                <a:tc>
                  <a:txBody>
                    <a:bodyPr/>
                    <a:lstStyle/>
                    <a:p>
                      <a:pPr algn="ctr">
                        <a:spcAft>
                          <a:spcPts val="1000"/>
                        </a:spcAft>
                      </a:pPr>
                      <a:r>
                        <a:rPr lang="tr-TR" sz="1600">
                          <a:solidFill>
                            <a:srgbClr val="000000"/>
                          </a:solidFill>
                          <a:latin typeface="Microsoft Sans Serif" pitchFamily="34" charset="0"/>
                          <a:ea typeface="Times New Roman"/>
                          <a:cs typeface="Microsoft Sans Serif" pitchFamily="34" charset="0"/>
                        </a:rPr>
                        <a:t>850 nm</a:t>
                      </a:r>
                      <a:endParaRPr lang="tr-TR" sz="180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000"/>
                        </a:spcAft>
                      </a:pPr>
                      <a:r>
                        <a:rPr lang="tr-TR" sz="1600">
                          <a:solidFill>
                            <a:srgbClr val="000000"/>
                          </a:solidFill>
                          <a:latin typeface="Microsoft Sans Serif" pitchFamily="34" charset="0"/>
                          <a:ea typeface="Times New Roman"/>
                          <a:cs typeface="Microsoft Sans Serif" pitchFamily="34" charset="0"/>
                        </a:rPr>
                        <a:t>Aluminum (AI), Gallium (Ga), Arsenic (As)</a:t>
                      </a:r>
                      <a:endParaRPr lang="tr-TR" sz="180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35">
                <a:tc>
                  <a:txBody>
                    <a:bodyPr/>
                    <a:lstStyle/>
                    <a:p>
                      <a:pPr algn="ctr">
                        <a:spcAft>
                          <a:spcPts val="1000"/>
                        </a:spcAft>
                      </a:pPr>
                      <a:r>
                        <a:rPr lang="tr-TR" sz="1600">
                          <a:solidFill>
                            <a:srgbClr val="000000"/>
                          </a:solidFill>
                          <a:latin typeface="Microsoft Sans Serif" pitchFamily="34" charset="0"/>
                          <a:ea typeface="Times New Roman"/>
                          <a:cs typeface="Microsoft Sans Serif" pitchFamily="34" charset="0"/>
                        </a:rPr>
                        <a:t>1310 nm</a:t>
                      </a:r>
                      <a:endParaRPr lang="tr-TR" sz="180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000"/>
                        </a:spcAft>
                      </a:pPr>
                      <a:r>
                        <a:rPr lang="tr-TR" sz="1600" dirty="0" err="1">
                          <a:solidFill>
                            <a:srgbClr val="000000"/>
                          </a:solidFill>
                          <a:latin typeface="Microsoft Sans Serif" pitchFamily="34" charset="0"/>
                          <a:ea typeface="Times New Roman"/>
                          <a:cs typeface="Microsoft Sans Serif" pitchFamily="34" charset="0"/>
                        </a:rPr>
                        <a:t>Indium</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In</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Gallium</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Ga</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Arsenic</a:t>
                      </a:r>
                      <a:r>
                        <a:rPr lang="tr-TR" sz="1600" dirty="0">
                          <a:solidFill>
                            <a:srgbClr val="000000"/>
                          </a:solidFill>
                          <a:latin typeface="Microsoft Sans Serif" pitchFamily="34" charset="0"/>
                          <a:ea typeface="Times New Roman"/>
                          <a:cs typeface="Microsoft Sans Serif" pitchFamily="34" charset="0"/>
                        </a:rPr>
                        <a:t> (As), </a:t>
                      </a:r>
                      <a:r>
                        <a:rPr lang="tr-TR" sz="1600" dirty="0" err="1">
                          <a:solidFill>
                            <a:srgbClr val="000000"/>
                          </a:solidFill>
                          <a:latin typeface="Microsoft Sans Serif" pitchFamily="34" charset="0"/>
                          <a:ea typeface="Times New Roman"/>
                          <a:cs typeface="Microsoft Sans Serif" pitchFamily="34" charset="0"/>
                        </a:rPr>
                        <a:t>Phosphorus</a:t>
                      </a:r>
                      <a:r>
                        <a:rPr lang="tr-TR" sz="1600" dirty="0">
                          <a:solidFill>
                            <a:srgbClr val="000000"/>
                          </a:solidFill>
                          <a:latin typeface="Microsoft Sans Serif" pitchFamily="34" charset="0"/>
                          <a:ea typeface="Times New Roman"/>
                          <a:cs typeface="Microsoft Sans Serif" pitchFamily="34" charset="0"/>
                        </a:rPr>
                        <a:t> (P)</a:t>
                      </a:r>
                      <a:endParaRPr lang="tr-TR" sz="1800" dirty="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235">
                <a:tc>
                  <a:txBody>
                    <a:bodyPr/>
                    <a:lstStyle/>
                    <a:p>
                      <a:pPr algn="ctr">
                        <a:spcAft>
                          <a:spcPts val="1000"/>
                        </a:spcAft>
                      </a:pPr>
                      <a:r>
                        <a:rPr lang="tr-TR" sz="1600">
                          <a:solidFill>
                            <a:srgbClr val="000000"/>
                          </a:solidFill>
                          <a:latin typeface="Microsoft Sans Serif" pitchFamily="34" charset="0"/>
                          <a:ea typeface="Times New Roman"/>
                          <a:cs typeface="Microsoft Sans Serif" pitchFamily="34" charset="0"/>
                        </a:rPr>
                        <a:t>1550 nm</a:t>
                      </a:r>
                      <a:endParaRPr lang="tr-TR" sz="180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1000"/>
                        </a:spcAft>
                      </a:pPr>
                      <a:r>
                        <a:rPr lang="tr-TR" sz="1600" dirty="0" err="1">
                          <a:solidFill>
                            <a:srgbClr val="000000"/>
                          </a:solidFill>
                          <a:latin typeface="Microsoft Sans Serif" pitchFamily="34" charset="0"/>
                          <a:ea typeface="Times New Roman"/>
                          <a:cs typeface="Microsoft Sans Serif" pitchFamily="34" charset="0"/>
                        </a:rPr>
                        <a:t>Indium</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In</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Gallium</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Ga</a:t>
                      </a:r>
                      <a:r>
                        <a:rPr lang="tr-TR" sz="1600" dirty="0">
                          <a:solidFill>
                            <a:srgbClr val="000000"/>
                          </a:solidFill>
                          <a:latin typeface="Microsoft Sans Serif" pitchFamily="34" charset="0"/>
                          <a:ea typeface="Times New Roman"/>
                          <a:cs typeface="Microsoft Sans Serif" pitchFamily="34" charset="0"/>
                        </a:rPr>
                        <a:t>), </a:t>
                      </a:r>
                      <a:r>
                        <a:rPr lang="tr-TR" sz="1600" dirty="0" err="1">
                          <a:solidFill>
                            <a:srgbClr val="000000"/>
                          </a:solidFill>
                          <a:latin typeface="Microsoft Sans Serif" pitchFamily="34" charset="0"/>
                          <a:ea typeface="Times New Roman"/>
                          <a:cs typeface="Microsoft Sans Serif" pitchFamily="34" charset="0"/>
                        </a:rPr>
                        <a:t>Arsenic</a:t>
                      </a:r>
                      <a:r>
                        <a:rPr lang="tr-TR" sz="1600" dirty="0">
                          <a:solidFill>
                            <a:srgbClr val="000000"/>
                          </a:solidFill>
                          <a:latin typeface="Microsoft Sans Serif" pitchFamily="34" charset="0"/>
                          <a:ea typeface="Times New Roman"/>
                          <a:cs typeface="Microsoft Sans Serif" pitchFamily="34" charset="0"/>
                        </a:rPr>
                        <a:t> (As), </a:t>
                      </a:r>
                      <a:r>
                        <a:rPr lang="tr-TR" sz="1600" dirty="0" err="1">
                          <a:solidFill>
                            <a:srgbClr val="000000"/>
                          </a:solidFill>
                          <a:latin typeface="Microsoft Sans Serif" pitchFamily="34" charset="0"/>
                          <a:ea typeface="Times New Roman"/>
                          <a:cs typeface="Microsoft Sans Serif" pitchFamily="34" charset="0"/>
                        </a:rPr>
                        <a:t>Phosphorus</a:t>
                      </a:r>
                      <a:r>
                        <a:rPr lang="tr-TR" sz="1600" dirty="0">
                          <a:solidFill>
                            <a:srgbClr val="000000"/>
                          </a:solidFill>
                          <a:latin typeface="Microsoft Sans Serif" pitchFamily="34" charset="0"/>
                          <a:ea typeface="Times New Roman"/>
                          <a:cs typeface="Microsoft Sans Serif" pitchFamily="34" charset="0"/>
                        </a:rPr>
                        <a:t> (P)</a:t>
                      </a:r>
                      <a:endParaRPr lang="tr-TR" sz="1800" dirty="0">
                        <a:solidFill>
                          <a:srgbClr val="000000"/>
                        </a:solidFill>
                        <a:latin typeface="Microsoft Sans Serif" pitchFamily="34" charset="0"/>
                        <a:ea typeface="Times New Roman"/>
                        <a:cs typeface="Microsoft Sans Serif"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C:\Users\user1\Desktop\FIBER OPTIC\E1-4.jpg"/>
          <p:cNvPicPr/>
          <p:nvPr/>
        </p:nvPicPr>
        <p:blipFill>
          <a:blip r:embed="rId2" cstate="print"/>
          <a:srcRect l="2703" t="5556" r="1351" b="5555"/>
          <a:stretch>
            <a:fillRect/>
          </a:stretch>
        </p:blipFill>
        <p:spPr bwMode="auto">
          <a:xfrm>
            <a:off x="285720" y="1285860"/>
            <a:ext cx="5357850" cy="2643206"/>
          </a:xfrm>
          <a:prstGeom prst="rect">
            <a:avLst/>
          </a:prstGeom>
          <a:noFill/>
          <a:ln w="9525">
            <a:noFill/>
            <a:miter lim="800000"/>
            <a:headEnd/>
            <a:tailEnd/>
          </a:ln>
        </p:spPr>
      </p:pic>
      <p:pic>
        <p:nvPicPr>
          <p:cNvPr id="5" name="4 Resim"/>
          <p:cNvPicPr/>
          <p:nvPr/>
        </p:nvPicPr>
        <p:blipFill>
          <a:blip r:embed="rId3" cstate="print">
            <a:extLst>
              <a:ext uri="{28A0092B-C50C-407E-A947-70E740481C1C}">
                <a14:useLocalDpi xmlns="" xmlns:lc="http://schemas.openxmlformats.org/drawingml/2006/lockedCanvas" xmlns:a14="http://schemas.microsoft.com/office/drawing/2010/main" val="0"/>
              </a:ext>
            </a:extLst>
          </a:blip>
          <a:srcRect l="6122" t="13514" r="8163" b="10811"/>
          <a:stretch>
            <a:fillRect/>
          </a:stretch>
        </p:blipFill>
        <p:spPr>
          <a:xfrm>
            <a:off x="1285852" y="4000504"/>
            <a:ext cx="3286148" cy="2286016"/>
          </a:xfrm>
          <a:prstGeom prst="rect">
            <a:avLst/>
          </a:prstGeom>
        </p:spPr>
      </p:pic>
      <p:pic>
        <p:nvPicPr>
          <p:cNvPr id="6" name="5 Resim" descr="C:\Users\user1\Desktop\FIBER OPTIC\E1-5.jpg"/>
          <p:cNvPicPr/>
          <p:nvPr/>
        </p:nvPicPr>
        <p:blipFill>
          <a:blip r:embed="rId4" cstate="print">
            <a:extLst>
              <a:ext uri="{BEBA8EAE-BF5A-486C-A8C5-ECC9F3942E4B}">
                <a14:imgProps xmlns="" xmlns:lc="http://schemas.openxmlformats.org/drawingml/2006/lockedCanvas" xmlns:a14="http://schemas.microsoft.com/office/drawing/2010/main">
                  <a14:imgLayer r:embed="rId5">
                    <a14:imgEffect>
                      <a14:sharpenSoften amount="100000"/>
                    </a14:imgEffect>
                  </a14:imgLayer>
                </a14:imgProps>
              </a:ext>
            </a:extLst>
          </a:blip>
          <a:srcRect/>
          <a:stretch>
            <a:fillRect/>
          </a:stretch>
        </p:blipFill>
        <p:spPr bwMode="auto">
          <a:xfrm>
            <a:off x="5643602" y="1428736"/>
            <a:ext cx="3500398" cy="4857784"/>
          </a:xfrm>
          <a:prstGeom prst="rect">
            <a:avLst/>
          </a:prstGeom>
          <a:noFill/>
          <a:ln w="9525">
            <a:noFill/>
            <a:miter lim="800000"/>
            <a:headEnd/>
            <a:tailEnd/>
          </a:ln>
        </p:spPr>
      </p:pic>
      <p:sp>
        <p:nvSpPr>
          <p:cNvPr id="7" name="1 Başlık"/>
          <p:cNvSpPr>
            <a:spLocks noGrp="1"/>
          </p:cNvSpPr>
          <p:nvPr>
            <p:ph type="title"/>
          </p:nvPr>
        </p:nvSpPr>
        <p:spPr/>
        <p:txBody>
          <a:bodyPr/>
          <a:lstStyle/>
          <a:p>
            <a:r>
              <a:rPr lang="tr-TR" dirty="0" smtClean="0"/>
              <a:t>Fiber Optik Vericiler</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Başlık"/>
          <p:cNvSpPr>
            <a:spLocks noGrp="1"/>
          </p:cNvSpPr>
          <p:nvPr>
            <p:ph type="title"/>
          </p:nvPr>
        </p:nvSpPr>
        <p:spPr/>
        <p:txBody>
          <a:bodyPr/>
          <a:lstStyle/>
          <a:p>
            <a:r>
              <a:rPr lang="tr-TR" dirty="0" smtClean="0"/>
              <a:t>Fiber Optik Alıcılar</a:t>
            </a:r>
            <a:endParaRPr lang="tr-TR" dirty="0"/>
          </a:p>
        </p:txBody>
      </p:sp>
      <p:sp>
        <p:nvSpPr>
          <p:cNvPr id="9" name="8 İçerik Yer Tutucusu"/>
          <p:cNvSpPr>
            <a:spLocks noGrp="1"/>
          </p:cNvSpPr>
          <p:nvPr>
            <p:ph sz="quarter" idx="1"/>
          </p:nvPr>
        </p:nvSpPr>
        <p:spPr/>
        <p:txBody>
          <a:bodyPr>
            <a:normAutofit fontScale="85000" lnSpcReduction="20000"/>
          </a:bodyPr>
          <a:lstStyle/>
          <a:p>
            <a:pPr algn="just"/>
            <a:r>
              <a:rPr lang="tr-TR" dirty="0" smtClean="0">
                <a:latin typeface="Microsoft Sans Serif" pitchFamily="34" charset="0"/>
                <a:cs typeface="Microsoft Sans Serif" pitchFamily="34" charset="0"/>
              </a:rPr>
              <a:t>Optik alıcının görevi verici tarafta optik sinyale çevrilmiş sayısallaştırılmış elektrik sinyalini tekrar elde etmektir.</a:t>
            </a:r>
          </a:p>
          <a:p>
            <a:pPr algn="just"/>
            <a:r>
              <a:rPr lang="tr-TR" dirty="0" smtClean="0">
                <a:latin typeface="Microsoft Sans Serif" pitchFamily="34" charset="0"/>
                <a:cs typeface="Microsoft Sans Serif" pitchFamily="34" charset="0"/>
              </a:rPr>
              <a:t>Bunun için fiber hatta taşınan optik sinyalin elektriksel işarete çevrilmesi gerekir. </a:t>
            </a:r>
          </a:p>
          <a:p>
            <a:pPr algn="just"/>
            <a:r>
              <a:rPr lang="tr-TR" dirty="0" smtClean="0">
                <a:latin typeface="Microsoft Sans Serif" pitchFamily="34" charset="0"/>
                <a:cs typeface="Microsoft Sans Serif" pitchFamily="34" charset="0"/>
              </a:rPr>
              <a:t>Optik işareti elektriksel işarete çeviren yarı iletkenlere foto algılayıcılar adı verilmektedir. </a:t>
            </a:r>
          </a:p>
          <a:p>
            <a:pPr algn="just"/>
            <a:r>
              <a:rPr lang="tr-TR" dirty="0" smtClean="0">
                <a:latin typeface="Microsoft Sans Serif" pitchFamily="34" charset="0"/>
                <a:cs typeface="Microsoft Sans Serif" pitchFamily="34" charset="0"/>
              </a:rPr>
              <a:t>Foto algılayıcı ve ön kuvvetlendiriciden geçen elektrik sinyalleri sayısallaştırma entegresindeki (</a:t>
            </a:r>
            <a:r>
              <a:rPr lang="tr-TR" dirty="0" err="1" smtClean="0">
                <a:latin typeface="Microsoft Sans Serif" pitchFamily="34" charset="0"/>
                <a:cs typeface="Microsoft Sans Serif" pitchFamily="34" charset="0"/>
              </a:rPr>
              <a:t>quantizer</a:t>
            </a:r>
            <a:r>
              <a:rPr lang="tr-TR" dirty="0" smtClean="0">
                <a:latin typeface="Microsoft Sans Serif" pitchFamily="34" charset="0"/>
                <a:cs typeface="Microsoft Sans Serif" pitchFamily="34" charset="0"/>
              </a:rPr>
              <a:t> IC) sınır yükseltecine gelir ve burada gerilim darbeleri yükseltilerek uygun ikilik kod elde edilir. </a:t>
            </a:r>
          </a:p>
          <a:p>
            <a:pPr algn="just"/>
            <a:r>
              <a:rPr lang="tr-TR" dirty="0" smtClean="0">
                <a:latin typeface="Microsoft Sans Serif" pitchFamily="34" charset="0"/>
                <a:cs typeface="Microsoft Sans Serif" pitchFamily="34" charset="0"/>
              </a:rPr>
              <a:t>Sayısallaştırma entegresinin alınan optik enerjiyi ölçme görevi de vardır. </a:t>
            </a:r>
          </a:p>
          <a:p>
            <a:pPr algn="just"/>
            <a:r>
              <a:rPr lang="tr-TR" dirty="0" smtClean="0">
                <a:latin typeface="Microsoft Sans Serif" pitchFamily="34" charset="0"/>
                <a:cs typeface="Microsoft Sans Serif" pitchFamily="34" charset="0"/>
              </a:rPr>
              <a:t>Sinyal algılama işlevi sayesinde elektrik enerjisine çevrilen optik sinyalin yeterli seviyede olup olmadığı kontrol edilir. Böylece gereksiz, zayıf ve gürültü olarak nitelendirilen sinyallerin ikilik kodlara çevrilmesi engellenmiş olur.</a:t>
            </a:r>
            <a:endParaRPr lang="tr-TR" dirty="0">
              <a:latin typeface="Microsoft Sans Serif" pitchFamily="34" charset="0"/>
              <a:cs typeface="Microsoft Sans Serif"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Giriş</a:t>
            </a:r>
            <a:endParaRPr lang="tr-TR" dirty="0"/>
          </a:p>
        </p:txBody>
      </p:sp>
      <p:sp>
        <p:nvSpPr>
          <p:cNvPr id="3" name="2 İçerik Yer Tutucusu"/>
          <p:cNvSpPr>
            <a:spLocks noGrp="1"/>
          </p:cNvSpPr>
          <p:nvPr>
            <p:ph sz="quarter" idx="1"/>
          </p:nvPr>
        </p:nvSpPr>
        <p:spPr/>
        <p:txBody>
          <a:bodyPr>
            <a:normAutofit fontScale="85000" lnSpcReduction="10000"/>
          </a:bodyPr>
          <a:lstStyle/>
          <a:p>
            <a:pPr algn="just"/>
            <a:r>
              <a:rPr lang="tr-TR" dirty="0" smtClean="0">
                <a:latin typeface="Microsoft Sans Serif" pitchFamily="34" charset="0"/>
                <a:cs typeface="Microsoft Sans Serif" pitchFamily="34" charset="0"/>
              </a:rPr>
              <a:t>Gelişen teknoloji beraberinde iletişim sektöründe de yüksek yoğunluklu veri transferi ihtiyacının oluşmasına neden olmuştur. </a:t>
            </a:r>
          </a:p>
          <a:p>
            <a:pPr algn="just"/>
            <a:r>
              <a:rPr lang="tr-TR" dirty="0" smtClean="0">
                <a:latin typeface="Microsoft Sans Serif" pitchFamily="34" charset="0"/>
                <a:cs typeface="Microsoft Sans Serif" pitchFamily="34" charset="0"/>
              </a:rPr>
              <a:t>Bilgi, bir noktadan başka bir noktaya sağlıklı, hızlı ve büyük miktarlarda çok kısa bir sürede taşınmalıdır.</a:t>
            </a:r>
          </a:p>
          <a:p>
            <a:pPr algn="just"/>
            <a:r>
              <a:rPr lang="tr-TR" dirty="0" smtClean="0">
                <a:latin typeface="Microsoft Sans Serif" pitchFamily="34" charset="0"/>
                <a:cs typeface="Microsoft Sans Serif" pitchFamily="34" charset="0"/>
              </a:rPr>
              <a:t>Bir sistemin kapasitesi, o sistemde yer alan birimlerden en yavaş çalışanının düzeyine göre ifade edilmektedir.</a:t>
            </a:r>
          </a:p>
          <a:p>
            <a:pPr algn="just"/>
            <a:r>
              <a:rPr lang="tr-TR" dirty="0" smtClean="0">
                <a:latin typeface="Microsoft Sans Serif" pitchFamily="34" charset="0"/>
                <a:cs typeface="Microsoft Sans Serif" pitchFamily="34" charset="0"/>
              </a:rPr>
              <a:t>Günümüzde veri transferi için kullanılan altyapıların çoğunluğu bakır şebekeye bağımlıdır. Bu sebeple iletim hattının kapasitesi, mesafe ve bakır kablonun fiziksel özellikleri ile sınırlanmıştır. </a:t>
            </a:r>
          </a:p>
          <a:p>
            <a:pPr algn="just"/>
            <a:r>
              <a:rPr lang="tr-TR" dirty="0" smtClean="0">
                <a:latin typeface="Microsoft Sans Serif" pitchFamily="34" charset="0"/>
                <a:cs typeface="Microsoft Sans Serif" pitchFamily="34" charset="0"/>
              </a:rPr>
              <a:t>Bu karakteristik yapı nedeniyle uzun mesafelere yüksek bant genişliğinde veri göndermek olumsuz yönde etkilenecektir. Bu sebeple ses, veri ve görüntü iletişiminde daha ekonomik ve daha geniş kapasiteli iletişim sistemlerine olan ihtiyaç vardır.</a:t>
            </a:r>
          </a:p>
          <a:p>
            <a:pPr algn="just"/>
            <a:endParaRPr lang="tr-TR" dirty="0" smtClean="0">
              <a:latin typeface="Microsoft Sans Serif" pitchFamily="34" charset="0"/>
              <a:cs typeface="Microsoft Sans Serif" pitchFamily="34" charset="0"/>
            </a:endParaRPr>
          </a:p>
          <a:p>
            <a:pPr algn="just"/>
            <a:endParaRPr lang="tr-TR" dirty="0" smtClean="0">
              <a:latin typeface="Microsoft Sans Serif" pitchFamily="34" charset="0"/>
              <a:cs typeface="Microsoft Sans Serif" pitchFamily="34" charset="0"/>
            </a:endParaRPr>
          </a:p>
          <a:p>
            <a:pPr algn="just"/>
            <a:endParaRPr lang="tr-TR" dirty="0">
              <a:latin typeface="Microsoft Sans Serif" pitchFamily="34" charset="0"/>
              <a:cs typeface="Microsoft Sans Serif"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Başlık"/>
          <p:cNvSpPr>
            <a:spLocks noGrp="1"/>
          </p:cNvSpPr>
          <p:nvPr>
            <p:ph type="title"/>
          </p:nvPr>
        </p:nvSpPr>
        <p:spPr/>
        <p:txBody>
          <a:bodyPr/>
          <a:lstStyle/>
          <a:p>
            <a:r>
              <a:rPr lang="tr-TR" dirty="0" smtClean="0"/>
              <a:t>Fiber Optik Kablodaki Kayıplar</a:t>
            </a:r>
            <a:endParaRPr lang="tr-TR"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7825" name="Object 1"/>
          <p:cNvGraphicFramePr>
            <a:graphicFrameLocks noChangeAspect="1"/>
          </p:cNvGraphicFramePr>
          <p:nvPr/>
        </p:nvGraphicFramePr>
        <p:xfrm>
          <a:off x="321439" y="1285860"/>
          <a:ext cx="8501122" cy="1881692"/>
        </p:xfrm>
        <a:graphic>
          <a:graphicData uri="http://schemas.openxmlformats.org/presentationml/2006/ole">
            <p:oleObj spid="_x0000_s77825" name="Bit Eşlem Resmi" r:id="rId3" imgW="5723810" imgH="1647619" progId="PBrush">
              <p:embed/>
            </p:oleObj>
          </a:graphicData>
        </a:graphic>
      </p:graphicFrame>
      <p:sp>
        <p:nvSpPr>
          <p:cNvPr id="77827"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2" name="Object 2"/>
          <p:cNvGraphicFramePr>
            <a:graphicFrameLocks noChangeAspect="1"/>
          </p:cNvGraphicFramePr>
          <p:nvPr/>
        </p:nvGraphicFramePr>
        <p:xfrm>
          <a:off x="357158" y="3286124"/>
          <a:ext cx="8429684" cy="3500462"/>
        </p:xfrm>
        <a:graphic>
          <a:graphicData uri="http://schemas.openxmlformats.org/presentationml/2006/ole">
            <p:oleObj spid="_x0000_s77826" name="Bit Eşlem Resmi" r:id="rId4" imgW="5285714" imgH="3247619" progId="PBrush">
              <p:embed/>
            </p:oleObj>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marL="514350" indent="-514350" algn="just">
              <a:buNone/>
            </a:pPr>
            <a:r>
              <a:rPr lang="tr-TR" sz="2400" b="1" dirty="0" smtClean="0">
                <a:latin typeface="Microsoft Sans Serif" pitchFamily="34" charset="0"/>
                <a:cs typeface="Microsoft Sans Serif" pitchFamily="34" charset="0"/>
              </a:rPr>
              <a:t>1. Konektör Kayıpları</a:t>
            </a:r>
          </a:p>
          <a:p>
            <a:pPr marL="514350" indent="-514350" algn="just"/>
            <a:r>
              <a:rPr lang="tr-TR" sz="2400" dirty="0" smtClean="0">
                <a:latin typeface="Microsoft Sans Serif" pitchFamily="34" charset="0"/>
                <a:cs typeface="Microsoft Sans Serif" pitchFamily="34" charset="0"/>
              </a:rPr>
              <a:t>Konektörler, FO kabloyu herhangi bir cihaza kolayca bağlayıp çıkarmak için FO kablonun uçlarına takılırlar. </a:t>
            </a:r>
          </a:p>
          <a:p>
            <a:pPr marL="514350" indent="-514350" algn="just"/>
            <a:r>
              <a:rPr lang="tr-TR" sz="2400" dirty="0" smtClean="0">
                <a:latin typeface="Microsoft Sans Serif" pitchFamily="34" charset="0"/>
                <a:cs typeface="Microsoft Sans Serif" pitchFamily="34" charset="0"/>
              </a:rPr>
              <a:t>Konektörlerde olan kaybın nedeni, FO kablo çekirdeğiyle konektörün doğru hizalanmaması ve konektör ile FO kablonun bağlantı noktasında ışığın geriye yansımadır.</a:t>
            </a:r>
          </a:p>
          <a:p>
            <a:pPr marL="514350" indent="-514350" algn="just"/>
            <a:r>
              <a:rPr lang="tr-TR" sz="2400" dirty="0" smtClean="0">
                <a:latin typeface="Microsoft Sans Serif" pitchFamily="34" charset="0"/>
                <a:cs typeface="Microsoft Sans Serif" pitchFamily="34" charset="0"/>
              </a:rPr>
              <a:t>Bir konektörde olabilecek izin verilen maksimum kayıp miktarı, EIA/TIA 568 standartlarına göre 0,3 </a:t>
            </a:r>
            <a:r>
              <a:rPr lang="tr-TR" sz="2400" dirty="0" err="1" smtClean="0">
                <a:latin typeface="Microsoft Sans Serif" pitchFamily="34" charset="0"/>
                <a:cs typeface="Microsoft Sans Serif" pitchFamily="34" charset="0"/>
              </a:rPr>
              <a:t>dB</a:t>
            </a:r>
            <a:r>
              <a:rPr lang="tr-TR" sz="2400" dirty="0" smtClean="0">
                <a:latin typeface="Microsoft Sans Serif" pitchFamily="34" charset="0"/>
                <a:cs typeface="Microsoft Sans Serif" pitchFamily="34" charset="0"/>
              </a:rPr>
              <a:t> olarak belirlenmiştir.  </a:t>
            </a:r>
          </a:p>
          <a:p>
            <a:pPr marL="514350" indent="-514350" algn="just">
              <a:buNone/>
            </a:pPr>
            <a:endParaRPr lang="tr-TR" sz="2400" dirty="0" smtClean="0">
              <a:latin typeface="Microsoft Sans Serif" pitchFamily="34" charset="0"/>
              <a:cs typeface="Microsoft Sans Serif" pitchFamily="34" charset="0"/>
            </a:endParaRPr>
          </a:p>
          <a:p>
            <a:pPr marL="514350" indent="-514350" algn="just">
              <a:buNone/>
            </a:pPr>
            <a:r>
              <a:rPr lang="tr-TR" sz="2400" dirty="0" smtClean="0">
                <a:latin typeface="Microsoft Sans Serif" pitchFamily="34" charset="0"/>
                <a:cs typeface="Microsoft Sans Serif" pitchFamily="34" charset="0"/>
              </a:rPr>
              <a:t>	</a:t>
            </a:r>
          </a:p>
          <a:p>
            <a:pPr marL="514350" indent="-514350" algn="just">
              <a:buAutoNum type="arabicPeriod"/>
            </a:pPr>
            <a:endParaRPr lang="tr-TR" sz="2400" b="1" dirty="0">
              <a:latin typeface="Microsoft Sans Serif" pitchFamily="34" charset="0"/>
              <a:cs typeface="Microsoft Sans Serif" pitchFamily="34" charset="0"/>
            </a:endParaRPr>
          </a:p>
        </p:txBody>
      </p:sp>
      <p:sp>
        <p:nvSpPr>
          <p:cNvPr id="4" name="1 Başlık"/>
          <p:cNvSpPr>
            <a:spLocks noGrp="1"/>
          </p:cNvSpPr>
          <p:nvPr>
            <p:ph type="title"/>
          </p:nvPr>
        </p:nvSpPr>
        <p:spPr/>
        <p:txBody>
          <a:bodyPr/>
          <a:lstStyle/>
          <a:p>
            <a:r>
              <a:rPr lang="tr-TR" dirty="0" smtClean="0"/>
              <a:t>Fiber Optik Kabloda Bağlantı Kayıpları</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fontScale="92500" lnSpcReduction="20000"/>
          </a:bodyPr>
          <a:lstStyle/>
          <a:p>
            <a:pPr marL="514350" indent="-514350" algn="just">
              <a:buNone/>
            </a:pPr>
            <a:r>
              <a:rPr lang="tr-TR" sz="2400" b="1" dirty="0" smtClean="0">
                <a:latin typeface="Microsoft Sans Serif" pitchFamily="34" charset="0"/>
                <a:cs typeface="Microsoft Sans Serif" pitchFamily="34" charset="0"/>
              </a:rPr>
              <a:t>2. Ek Kayıpları</a:t>
            </a:r>
          </a:p>
          <a:p>
            <a:pPr marL="514350" indent="-514350" algn="just"/>
            <a:r>
              <a:rPr lang="tr-TR" sz="2400" dirty="0" smtClean="0">
                <a:latin typeface="Microsoft Sans Serif" pitchFamily="34" charset="0"/>
                <a:cs typeface="Microsoft Sans Serif" pitchFamily="34" charset="0"/>
              </a:rPr>
              <a:t>FO kablo kullanan haberleşme sistemlerinde en fazla kaybın olduğu diğer nokta iki FO kablonun birbirleriyle birleştirildiği ek noktalarıdır. </a:t>
            </a:r>
          </a:p>
          <a:p>
            <a:pPr marL="514350" indent="-514350" algn="just"/>
            <a:r>
              <a:rPr lang="tr-TR" sz="2400" dirty="0" smtClean="0">
                <a:latin typeface="Microsoft Sans Serif" pitchFamily="34" charset="0"/>
                <a:cs typeface="Microsoft Sans Serif" pitchFamily="34" charset="0"/>
              </a:rPr>
              <a:t>Genel olarak mekanik ekleme ve füzyon cihazıyla yapılan ekler olmak üzere iki tip ekleme yöntemi vardır.</a:t>
            </a:r>
          </a:p>
          <a:p>
            <a:pPr marL="514350" indent="-514350" algn="just"/>
            <a:r>
              <a:rPr lang="tr-TR" sz="2400" dirty="0" smtClean="0">
                <a:latin typeface="Microsoft Sans Serif" pitchFamily="34" charset="0"/>
                <a:cs typeface="Microsoft Sans Serif" pitchFamily="34" charset="0"/>
              </a:rPr>
              <a:t>Mekanik yöntemle yapılan eklerde iki FO kablonun hizalanması ve yapıştırılması el ile yapıldığı için kayıplar çok olmaktadır. Bu nedenle ancak kısa mesafelerde mekanik ekler kullanılabilir.</a:t>
            </a:r>
          </a:p>
          <a:p>
            <a:pPr marL="514350" indent="-514350" algn="just"/>
            <a:r>
              <a:rPr lang="tr-TR" sz="2400" dirty="0" smtClean="0">
                <a:latin typeface="Microsoft Sans Serif" pitchFamily="34" charset="0"/>
                <a:cs typeface="Microsoft Sans Serif" pitchFamily="34" charset="0"/>
              </a:rPr>
              <a:t>Daha az kayıp istenen yerlerde ve uzun mesafelerde füzyon cihazıyla yapılan ekler kullanılmalıdır. Füzyon cihazıyla yapılan eklerde yaklaşık kayıp 0,01 </a:t>
            </a:r>
            <a:r>
              <a:rPr lang="tr-TR" sz="2400" dirty="0" err="1" smtClean="0">
                <a:latin typeface="Microsoft Sans Serif" pitchFamily="34" charset="0"/>
                <a:cs typeface="Microsoft Sans Serif" pitchFamily="34" charset="0"/>
              </a:rPr>
              <a:t>dB</a:t>
            </a:r>
            <a:r>
              <a:rPr lang="tr-TR" sz="2400" dirty="0" smtClean="0">
                <a:latin typeface="Microsoft Sans Serif" pitchFamily="34" charset="0"/>
                <a:cs typeface="Microsoft Sans Serif" pitchFamily="34" charset="0"/>
              </a:rPr>
              <a:t> kadardır. </a:t>
            </a:r>
          </a:p>
          <a:p>
            <a:pPr marL="514350" indent="-514350" algn="just"/>
            <a:r>
              <a:rPr lang="tr-TR" sz="2400" dirty="0" smtClean="0">
                <a:latin typeface="Microsoft Sans Serif" pitchFamily="34" charset="0"/>
                <a:cs typeface="Microsoft Sans Serif" pitchFamily="34" charset="0"/>
              </a:rPr>
              <a:t>Bir ek noktasında olabilecek izin verilen maksimum kayıp miktarı EIA/TIA 568 standartlarına göre 0,3 </a:t>
            </a:r>
            <a:r>
              <a:rPr lang="tr-TR" sz="2400" dirty="0" err="1" smtClean="0">
                <a:latin typeface="Microsoft Sans Serif" pitchFamily="34" charset="0"/>
                <a:cs typeface="Microsoft Sans Serif" pitchFamily="34" charset="0"/>
              </a:rPr>
              <a:t>dB</a:t>
            </a:r>
            <a:r>
              <a:rPr lang="tr-TR" sz="2400" dirty="0" smtClean="0">
                <a:latin typeface="Microsoft Sans Serif" pitchFamily="34" charset="0"/>
                <a:cs typeface="Microsoft Sans Serif" pitchFamily="34" charset="0"/>
              </a:rPr>
              <a:t> olarak belirlenmiştir.</a:t>
            </a:r>
          </a:p>
        </p:txBody>
      </p:sp>
      <p:sp>
        <p:nvSpPr>
          <p:cNvPr id="4" name="1 Başlık"/>
          <p:cNvSpPr>
            <a:spLocks noGrp="1"/>
          </p:cNvSpPr>
          <p:nvPr>
            <p:ph type="title"/>
          </p:nvPr>
        </p:nvSpPr>
        <p:spPr/>
        <p:txBody>
          <a:bodyPr/>
          <a:lstStyle/>
          <a:p>
            <a:r>
              <a:rPr lang="tr-TR" dirty="0" smtClean="0"/>
              <a:t>Fiber Optik Kabloda Bağlantı Kayıpları</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marL="514350" indent="-514350" algn="just">
              <a:buNone/>
            </a:pPr>
            <a:r>
              <a:rPr lang="tr-TR" sz="2400" b="1" dirty="0" smtClean="0">
                <a:latin typeface="Microsoft Sans Serif" pitchFamily="34" charset="0"/>
                <a:cs typeface="Microsoft Sans Serif" pitchFamily="34" charset="0"/>
              </a:rPr>
              <a:t>1. Dağılma (</a:t>
            </a:r>
            <a:r>
              <a:rPr lang="tr-TR" sz="2400" b="1" dirty="0" err="1" smtClean="0">
                <a:latin typeface="Microsoft Sans Serif" pitchFamily="34" charset="0"/>
                <a:cs typeface="Microsoft Sans Serif" pitchFamily="34" charset="0"/>
              </a:rPr>
              <a:t>Dispersion</a:t>
            </a:r>
            <a:r>
              <a:rPr lang="tr-TR" sz="2400" b="1" dirty="0" smtClean="0">
                <a:latin typeface="Microsoft Sans Serif" pitchFamily="34" charset="0"/>
                <a:cs typeface="Microsoft Sans Serif" pitchFamily="34" charset="0"/>
              </a:rPr>
              <a:t>)</a:t>
            </a:r>
          </a:p>
          <a:p>
            <a:pPr marL="514350" indent="-514350" algn="just"/>
            <a:r>
              <a:rPr lang="tr-TR" sz="2400" dirty="0" smtClean="0">
                <a:latin typeface="Microsoft Sans Serif" pitchFamily="34" charset="0"/>
                <a:cs typeface="Microsoft Sans Serif" pitchFamily="34" charset="0"/>
              </a:rPr>
              <a:t>Dağılma elektromanyetik dalgaların dalga boyuna bağlı olarak farklı hızlarda ilerlemesi nedeniyle meydana gelen doğal bir olaydır.</a:t>
            </a:r>
          </a:p>
          <a:p>
            <a:pPr marL="514350" indent="-514350" algn="just"/>
            <a:r>
              <a:rPr lang="tr-TR" sz="2400" dirty="0" smtClean="0">
                <a:latin typeface="Microsoft Sans Serif" pitchFamily="34" charset="0"/>
                <a:cs typeface="Microsoft Sans Serif" pitchFamily="34" charset="0"/>
              </a:rPr>
              <a:t>Işık farklı dalga boyunda bileşenler içerdiği için FO kablo içinde ilerlerken zamana bağlı olarak yayılma gösterir (Şekil).</a:t>
            </a:r>
          </a:p>
        </p:txBody>
      </p:sp>
      <p:sp>
        <p:nvSpPr>
          <p:cNvPr id="4"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pic>
        <p:nvPicPr>
          <p:cNvPr id="5" name="4 Resim"/>
          <p:cNvPicPr/>
          <p:nvPr/>
        </p:nvPicPr>
        <p:blipFill>
          <a:blip r:embed="rId2">
            <a:extLst>
              <a:ext uri="{28A0092B-C50C-407E-A947-70E740481C1C}">
                <a14:useLocalDpi xmlns="" xmlns:lc="http://schemas.openxmlformats.org/drawingml/2006/lockedCanvas" xmlns:a14="http://schemas.microsoft.com/office/drawing/2010/main" val="0"/>
              </a:ext>
            </a:extLst>
          </a:blip>
          <a:srcRect/>
          <a:stretch>
            <a:fillRect/>
          </a:stretch>
        </p:blipFill>
        <p:spPr bwMode="auto">
          <a:xfrm>
            <a:off x="357158" y="4286256"/>
            <a:ext cx="8429684" cy="235743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marL="514350" indent="-514350" algn="just">
              <a:buNone/>
            </a:pPr>
            <a:r>
              <a:rPr lang="tr-TR" sz="2400" b="1" dirty="0" smtClean="0">
                <a:latin typeface="Microsoft Sans Serif" pitchFamily="34" charset="0"/>
                <a:cs typeface="Microsoft Sans Serif" pitchFamily="34" charset="0"/>
              </a:rPr>
              <a:t>1. Dağılma (</a:t>
            </a:r>
            <a:r>
              <a:rPr lang="tr-TR" sz="2400" b="1" dirty="0" err="1" smtClean="0">
                <a:latin typeface="Microsoft Sans Serif" pitchFamily="34" charset="0"/>
                <a:cs typeface="Microsoft Sans Serif" pitchFamily="34" charset="0"/>
              </a:rPr>
              <a:t>Dispersion</a:t>
            </a:r>
            <a:r>
              <a:rPr lang="tr-TR" sz="2400" b="1" dirty="0" smtClean="0">
                <a:latin typeface="Microsoft Sans Serif" pitchFamily="34" charset="0"/>
                <a:cs typeface="Microsoft Sans Serif" pitchFamily="34" charset="0"/>
              </a:rPr>
              <a:t>)</a:t>
            </a:r>
          </a:p>
          <a:p>
            <a:pPr marL="514350" indent="-514350" algn="just"/>
            <a:r>
              <a:rPr lang="tr-TR" sz="2400" dirty="0" smtClean="0">
                <a:latin typeface="Microsoft Sans Serif" pitchFamily="34" charset="0"/>
                <a:cs typeface="Microsoft Sans Serif" pitchFamily="34" charset="0"/>
              </a:rPr>
              <a:t>Dağılmanın en büyük etkisi sistemin bant genişliği üzerindeki belirleyici etkisidir. </a:t>
            </a:r>
          </a:p>
          <a:p>
            <a:pPr marL="514350" indent="-514350" algn="just"/>
            <a:r>
              <a:rPr lang="tr-TR" sz="2400" dirty="0" smtClean="0">
                <a:latin typeface="Microsoft Sans Serif" pitchFamily="34" charset="0"/>
                <a:cs typeface="Microsoft Sans Serif" pitchFamily="34" charset="0"/>
              </a:rPr>
              <a:t>Sistemin bant genişliği uygun seçilmediği zaman dağılma nedeniyle sinyaldeki bozulma ve yayılma haberleşmede sayısal </a:t>
            </a:r>
            <a:r>
              <a:rPr lang="tr-TR" sz="2400" dirty="0" err="1" smtClean="0">
                <a:latin typeface="Microsoft Sans Serif" pitchFamily="34" charset="0"/>
                <a:cs typeface="Microsoft Sans Serif" pitchFamily="34" charset="0"/>
              </a:rPr>
              <a:t>palslerin</a:t>
            </a:r>
            <a:r>
              <a:rPr lang="tr-TR" sz="2400" dirty="0" smtClean="0">
                <a:latin typeface="Microsoft Sans Serif" pitchFamily="34" charset="0"/>
                <a:cs typeface="Microsoft Sans Serif" pitchFamily="34" charset="0"/>
              </a:rPr>
              <a:t> üst üste binmesine, veri kaybına neden olmaktadır. </a:t>
            </a:r>
          </a:p>
          <a:p>
            <a:pPr marL="514350" indent="-514350" algn="just"/>
            <a:r>
              <a:rPr lang="tr-TR" sz="2400" dirty="0" smtClean="0">
                <a:latin typeface="Microsoft Sans Serif" pitchFamily="34" charset="0"/>
                <a:cs typeface="Microsoft Sans Serif" pitchFamily="34" charset="0"/>
              </a:rPr>
              <a:t>Dağılma etkisi ışığın aldığı mesafe arttıkça artmaktadır.</a:t>
            </a:r>
          </a:p>
          <a:p>
            <a:pPr marL="514350" indent="-514350" algn="just">
              <a:buNone/>
            </a:pPr>
            <a:endParaRPr lang="tr-TR" sz="2400" dirty="0" smtClean="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marL="514350" indent="-514350" algn="just">
              <a:buNone/>
            </a:pPr>
            <a:r>
              <a:rPr lang="tr-TR" sz="1800" b="1" dirty="0" smtClean="0">
                <a:latin typeface="Microsoft Sans Serif" pitchFamily="34" charset="0"/>
                <a:cs typeface="Microsoft Sans Serif" pitchFamily="34" charset="0"/>
              </a:rPr>
              <a:t>1. Dağılma (</a:t>
            </a:r>
            <a:r>
              <a:rPr lang="tr-TR" sz="1800" b="1" dirty="0" err="1" smtClean="0">
                <a:latin typeface="Microsoft Sans Serif" pitchFamily="34" charset="0"/>
                <a:cs typeface="Microsoft Sans Serif" pitchFamily="34" charset="0"/>
              </a:rPr>
              <a:t>Dispersion</a:t>
            </a:r>
            <a:r>
              <a:rPr lang="tr-TR" sz="1800" b="1" dirty="0" smtClean="0">
                <a:latin typeface="Microsoft Sans Serif" pitchFamily="34" charset="0"/>
                <a:cs typeface="Microsoft Sans Serif" pitchFamily="34" charset="0"/>
              </a:rPr>
              <a:t>)</a:t>
            </a:r>
          </a:p>
          <a:p>
            <a:pPr marL="514350" indent="-514350" algn="just"/>
            <a:r>
              <a:rPr lang="tr-TR" sz="1800" dirty="0" smtClean="0">
                <a:latin typeface="Microsoft Sans Serif" pitchFamily="34" charset="0"/>
                <a:cs typeface="Microsoft Sans Serif" pitchFamily="34" charset="0"/>
              </a:rPr>
              <a:t>Denklemde verilen eşitlik ile dağılma olmadan sağlıklı bir şekilde veri iletim hızı yaklaşık olarak hesaplanabilir.</a:t>
            </a:r>
          </a:p>
          <a:p>
            <a:pPr marL="514350" indent="-514350" algn="just"/>
            <a:endParaRPr lang="tr-TR" sz="1800" dirty="0" smtClean="0">
              <a:latin typeface="Microsoft Sans Serif" pitchFamily="34" charset="0"/>
              <a:cs typeface="Microsoft Sans Serif" pitchFamily="34" charset="0"/>
            </a:endParaRPr>
          </a:p>
          <a:p>
            <a:pPr marL="514350" indent="-514350" algn="just"/>
            <a:endParaRPr lang="tr-TR" sz="1800" dirty="0" smtClean="0">
              <a:latin typeface="Microsoft Sans Serif" pitchFamily="34" charset="0"/>
              <a:cs typeface="Microsoft Sans Serif" pitchFamily="34" charset="0"/>
            </a:endParaRPr>
          </a:p>
          <a:p>
            <a:pPr marL="514350" indent="-514350" algn="just">
              <a:buNone/>
            </a:pPr>
            <a:r>
              <a:rPr lang="tr-TR" sz="1800" i="1" dirty="0" smtClean="0">
                <a:latin typeface="Microsoft Sans Serif" pitchFamily="34" charset="0"/>
                <a:cs typeface="Microsoft Sans Serif" pitchFamily="34" charset="0"/>
              </a:rPr>
              <a:t>	</a:t>
            </a:r>
            <a:r>
              <a:rPr lang="tr-TR" sz="1800" i="1" dirty="0" err="1" smtClean="0">
                <a:latin typeface="Microsoft Sans Serif" pitchFamily="34" charset="0"/>
                <a:cs typeface="Microsoft Sans Serif" pitchFamily="34" charset="0"/>
              </a:rPr>
              <a:t>mfu</a:t>
            </a:r>
            <a:r>
              <a:rPr lang="tr-TR" sz="1800" i="1" dirty="0" smtClean="0">
                <a:latin typeface="Microsoft Sans Serif" pitchFamily="34" charset="0"/>
                <a:cs typeface="Microsoft Sans Serif" pitchFamily="34" charset="0"/>
              </a:rPr>
              <a:t>; </a:t>
            </a:r>
            <a:r>
              <a:rPr lang="tr-TR" sz="1800" dirty="0" smtClean="0">
                <a:latin typeface="Microsoft Sans Serif" pitchFamily="34" charset="0"/>
                <a:cs typeface="Microsoft Sans Serif" pitchFamily="34" charset="0"/>
              </a:rPr>
              <a:t>maksimum fiber uzunluğu,</a:t>
            </a:r>
          </a:p>
          <a:p>
            <a:pPr marL="514350" indent="-514350" algn="just">
              <a:buNone/>
            </a:pPr>
            <a:r>
              <a:rPr lang="tr-TR" sz="1800" dirty="0" smtClean="0">
                <a:latin typeface="Microsoft Sans Serif" pitchFamily="34" charset="0"/>
                <a:cs typeface="Microsoft Sans Serif" pitchFamily="34" charset="0"/>
              </a:rPr>
              <a:t>	B;maksimum bit oranı (</a:t>
            </a:r>
            <a:r>
              <a:rPr lang="tr-TR" sz="1800" dirty="0" err="1" smtClean="0">
                <a:latin typeface="Microsoft Sans Serif" pitchFamily="34" charset="0"/>
                <a:cs typeface="Microsoft Sans Serif" pitchFamily="34" charset="0"/>
              </a:rPr>
              <a:t>Mb</a:t>
            </a:r>
            <a:r>
              <a:rPr lang="tr-TR" sz="1800" dirty="0" smtClean="0">
                <a:latin typeface="Microsoft Sans Serif" pitchFamily="34" charset="0"/>
                <a:cs typeface="Microsoft Sans Serif" pitchFamily="34" charset="0"/>
              </a:rPr>
              <a:t>/s),</a:t>
            </a:r>
          </a:p>
          <a:p>
            <a:pPr marL="514350" indent="-514350" algn="just">
              <a:buNone/>
            </a:pPr>
            <a:r>
              <a:rPr lang="tr-TR" sz="1800" dirty="0" smtClean="0">
                <a:latin typeface="Microsoft Sans Serif" pitchFamily="34" charset="0"/>
                <a:cs typeface="Microsoft Sans Serif" pitchFamily="34" charset="0"/>
              </a:rPr>
              <a:t>	D; dağılma parametresi (µs/km)</a:t>
            </a:r>
          </a:p>
          <a:p>
            <a:pPr marL="514350" indent="-514350" algn="just">
              <a:buNone/>
            </a:pPr>
            <a:endParaRPr lang="tr-TR" sz="1800" dirty="0" smtClean="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pic>
        <p:nvPicPr>
          <p:cNvPr id="6" name="5 Resim"/>
          <p:cNvPicPr/>
          <p:nvPr/>
        </p:nvPicPr>
        <p:blipFill>
          <a:blip r:embed="rId2">
            <a:extLst>
              <a:ext uri="{28A0092B-C50C-407E-A947-70E740481C1C}">
                <a14:useLocalDpi xmlns="" xmlns:lc="http://schemas.openxmlformats.org/drawingml/2006/lockedCanvas" xmlns:a14="http://schemas.microsoft.com/office/drawing/2010/main" val="0"/>
              </a:ext>
            </a:extLst>
          </a:blip>
          <a:srcRect/>
          <a:stretch>
            <a:fillRect/>
          </a:stretch>
        </p:blipFill>
        <p:spPr bwMode="auto">
          <a:xfrm>
            <a:off x="3750464" y="2285992"/>
            <a:ext cx="1321601" cy="714380"/>
          </a:xfrm>
          <a:prstGeom prst="rect">
            <a:avLst/>
          </a:prstGeom>
          <a:noFill/>
          <a:ln>
            <a:noFill/>
          </a:ln>
        </p:spPr>
      </p:pic>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7" name="6 Tablo"/>
          <p:cNvGraphicFramePr>
            <a:graphicFrameLocks noGrp="1"/>
          </p:cNvGraphicFramePr>
          <p:nvPr/>
        </p:nvGraphicFramePr>
        <p:xfrm>
          <a:off x="285720" y="4071942"/>
          <a:ext cx="8572560" cy="2571768"/>
        </p:xfrm>
        <a:graphic>
          <a:graphicData uri="http://schemas.openxmlformats.org/drawingml/2006/table">
            <a:tbl>
              <a:tblPr/>
              <a:tblGrid>
                <a:gridCol w="8572560"/>
              </a:tblGrid>
              <a:tr h="2571768">
                <a:tc>
                  <a:txBody>
                    <a:bodyPr/>
                    <a:lstStyle/>
                    <a:p>
                      <a:pPr algn="just">
                        <a:lnSpc>
                          <a:spcPct val="115000"/>
                        </a:lnSpc>
                        <a:spcAft>
                          <a:spcPts val="0"/>
                        </a:spcAft>
                      </a:pPr>
                      <a:r>
                        <a:rPr lang="tr-TR" sz="1800" b="1" dirty="0" smtClean="0">
                          <a:latin typeface="Microsoft Sans Serif" pitchFamily="34" charset="0"/>
                          <a:ea typeface="Times New Roman"/>
                          <a:cs typeface="Microsoft Sans Serif" pitchFamily="34" charset="0"/>
                        </a:rPr>
                        <a:t>Örnek</a:t>
                      </a:r>
                      <a:r>
                        <a:rPr lang="tr-TR" sz="1800" dirty="0" smtClean="0">
                          <a:latin typeface="Microsoft Sans Serif" pitchFamily="34" charset="0"/>
                          <a:ea typeface="Times New Roman"/>
                          <a:cs typeface="Microsoft Sans Serif" pitchFamily="34" charset="0"/>
                        </a:rPr>
                        <a:t>: </a:t>
                      </a:r>
                      <a:r>
                        <a:rPr lang="tr-TR" sz="1800" dirty="0">
                          <a:latin typeface="Microsoft Sans Serif" pitchFamily="34" charset="0"/>
                          <a:ea typeface="Times New Roman"/>
                          <a:cs typeface="Microsoft Sans Serif" pitchFamily="34" charset="0"/>
                        </a:rPr>
                        <a:t>Veri iletişim hızı 5Mb/s olacak bir FO hattı planlanmaktadır. Kullanılacak olan FO kablonun dağılma parametresi 0,005 µs/km ise kayıpsız bir şekilde verinin iletilebilmesi için FO kablonun boyu maksimum ne kadar olmalıdır?</a:t>
                      </a:r>
                    </a:p>
                    <a:p>
                      <a:pPr marL="0" marR="1696720" indent="0" algn="just" defTabSz="914400" rtl="0" eaLnBrk="1" fontAlgn="auto" latinLnBrk="0" hangingPunct="1">
                        <a:lnSpc>
                          <a:spcPct val="115000"/>
                        </a:lnSpc>
                        <a:spcBef>
                          <a:spcPts val="0"/>
                        </a:spcBef>
                        <a:spcAft>
                          <a:spcPts val="0"/>
                        </a:spcAft>
                        <a:buClrTx/>
                        <a:buSzTx/>
                        <a:buFontTx/>
                        <a:buNone/>
                        <a:tabLst/>
                        <a:defRPr/>
                      </a:pPr>
                      <a:r>
                        <a:rPr lang="tr-TR" sz="1800" b="1" dirty="0">
                          <a:latin typeface="Microsoft Sans Serif" pitchFamily="34" charset="0"/>
                          <a:ea typeface="Times New Roman"/>
                          <a:cs typeface="Microsoft Sans Serif" pitchFamily="34" charset="0"/>
                        </a:rPr>
                        <a:t>Cevap</a:t>
                      </a:r>
                      <a:r>
                        <a:rPr lang="tr-TR" sz="1800" b="1" dirty="0" smtClean="0">
                          <a:latin typeface="Microsoft Sans Serif" pitchFamily="34" charset="0"/>
                          <a:ea typeface="Times New Roman"/>
                          <a:cs typeface="Microsoft Sans Serif" pitchFamily="34" charset="0"/>
                        </a:rPr>
                        <a:t>:</a:t>
                      </a:r>
                      <a:endParaRPr lang="tr-TR" sz="1800" dirty="0">
                        <a:latin typeface="Microsoft Sans Serif" pitchFamily="34" charset="0"/>
                        <a:ea typeface="Times New Roman"/>
                        <a:cs typeface="Microsoft Sans Serif"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bl>
          </a:graphicData>
        </a:graphic>
      </p:graphicFrame>
      <p:pic>
        <p:nvPicPr>
          <p:cNvPr id="83972" name="Picture 4"/>
          <p:cNvPicPr>
            <a:picLocks noChangeAspect="1" noChangeArrowheads="1"/>
          </p:cNvPicPr>
          <p:nvPr/>
        </p:nvPicPr>
        <p:blipFill>
          <a:blip r:embed="rId3"/>
          <a:srcRect/>
          <a:stretch>
            <a:fillRect/>
          </a:stretch>
        </p:blipFill>
        <p:spPr bwMode="auto">
          <a:xfrm>
            <a:off x="2540573" y="5500702"/>
            <a:ext cx="4062855" cy="809627"/>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9" name="8 Resim"/>
          <p:cNvPicPr/>
          <p:nvPr/>
        </p:nvPicPr>
        <p:blipFill>
          <a:blip r:embed="rId2">
            <a:extLst>
              <a:ext uri="{28A0092B-C50C-407E-A947-70E740481C1C}">
                <a14:useLocalDpi xmlns="" xmlns:lc="http://schemas.openxmlformats.org/drawingml/2006/lockedCanvas" xmlns:a14="http://schemas.microsoft.com/office/drawing/2010/main" val="0"/>
              </a:ext>
            </a:extLst>
          </a:blip>
          <a:srcRect l="467"/>
          <a:stretch>
            <a:fillRect/>
          </a:stretch>
        </p:blipFill>
        <p:spPr bwMode="auto">
          <a:xfrm>
            <a:off x="767927" y="1214422"/>
            <a:ext cx="7608147" cy="5072098"/>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1.1. </a:t>
            </a:r>
            <a:r>
              <a:rPr lang="tr-TR" sz="2400" b="1" dirty="0" err="1" smtClean="0">
                <a:latin typeface="Microsoft Sans Serif" pitchFamily="34" charset="0"/>
                <a:cs typeface="Microsoft Sans Serif" pitchFamily="34" charset="0"/>
              </a:rPr>
              <a:t>Modal</a:t>
            </a:r>
            <a:r>
              <a:rPr lang="tr-TR" sz="2400" b="1" dirty="0" smtClean="0">
                <a:latin typeface="Microsoft Sans Serif" pitchFamily="34" charset="0"/>
                <a:cs typeface="Microsoft Sans Serif" pitchFamily="34" charset="0"/>
              </a:rPr>
              <a:t> Dağılım</a:t>
            </a:r>
          </a:p>
          <a:p>
            <a:pPr algn="just"/>
            <a:r>
              <a:rPr lang="tr-TR" sz="2400" dirty="0" smtClean="0">
                <a:latin typeface="Microsoft Sans Serif" pitchFamily="34" charset="0"/>
                <a:cs typeface="Microsoft Sans Serif" pitchFamily="34" charset="0"/>
              </a:rPr>
              <a:t>FO kablo kullanan haberleşme sistemlerinde ışık kaynağı olarak tek renkli ışık kaynağı kullanılsa da kaynaktan çıkan ışınların bazıları çekirdek içinde daha düz bir yolla ilerlerken bazıları daha farklı açısal yollar takip ederek ilerler.</a:t>
            </a:r>
            <a:endParaRPr lang="tr-TR" sz="2400" dirty="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pic>
        <p:nvPicPr>
          <p:cNvPr id="5" name="4 Resim"/>
          <p:cNvPicPr/>
          <p:nvPr/>
        </p:nvPicPr>
        <p:blipFill>
          <a:blip r:embed="rId2">
            <a:extLst>
              <a:ext uri="{28A0092B-C50C-407E-A947-70E740481C1C}">
                <a14:useLocalDpi xmlns="" xmlns:lc="http://schemas.openxmlformats.org/drawingml/2006/lockedCanvas" xmlns:a14="http://schemas.microsoft.com/office/drawing/2010/main" val="0"/>
              </a:ext>
            </a:extLst>
          </a:blip>
          <a:srcRect/>
          <a:stretch>
            <a:fillRect/>
          </a:stretch>
        </p:blipFill>
        <p:spPr bwMode="auto">
          <a:xfrm>
            <a:off x="1214414" y="3857628"/>
            <a:ext cx="6715172" cy="2214578"/>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1.1. </a:t>
            </a:r>
            <a:r>
              <a:rPr lang="tr-TR" sz="2400" b="1" dirty="0" err="1" smtClean="0">
                <a:latin typeface="Microsoft Sans Serif" pitchFamily="34" charset="0"/>
                <a:cs typeface="Microsoft Sans Serif" pitchFamily="34" charset="0"/>
              </a:rPr>
              <a:t>Modal</a:t>
            </a:r>
            <a:r>
              <a:rPr lang="tr-TR" sz="2400" b="1" dirty="0" smtClean="0">
                <a:latin typeface="Microsoft Sans Serif" pitchFamily="34" charset="0"/>
                <a:cs typeface="Microsoft Sans Serif" pitchFamily="34" charset="0"/>
              </a:rPr>
              <a:t> Dağılım</a:t>
            </a:r>
          </a:p>
          <a:p>
            <a:pPr algn="just"/>
            <a:r>
              <a:rPr lang="tr-TR" sz="2400" dirty="0" smtClean="0">
                <a:latin typeface="Microsoft Sans Serif" pitchFamily="34" charset="0"/>
                <a:cs typeface="Microsoft Sans Serif" pitchFamily="34" charset="0"/>
              </a:rPr>
              <a:t>FO kabloda çekirdek çapı genişledikçe ışık huzmesinin izleyebileceği yolların (zikzak) sayısı da artar.  </a:t>
            </a:r>
          </a:p>
          <a:p>
            <a:pPr algn="just"/>
            <a:r>
              <a:rPr lang="tr-TR" sz="2400" dirty="0" smtClean="0">
                <a:latin typeface="Microsoft Sans Serif" pitchFamily="34" charset="0"/>
                <a:cs typeface="Microsoft Sans Serif" pitchFamily="34" charset="0"/>
              </a:rPr>
              <a:t>Hızları aynı olan bu ışınlar farklı yollar takip ettiklerinde çıkışa farklı zamanda ulaşmaları moda bağlı dağılmaya neden olur.</a:t>
            </a:r>
          </a:p>
          <a:p>
            <a:pPr algn="just"/>
            <a:r>
              <a:rPr lang="tr-TR" sz="2400" dirty="0" smtClean="0">
                <a:latin typeface="Microsoft Sans Serif" pitchFamily="34" charset="0"/>
                <a:cs typeface="Microsoft Sans Serif" pitchFamily="34" charset="0"/>
              </a:rPr>
              <a:t>Tek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kabloların çekirdek çapı (9µm), 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kabloların çekirdek çapından (50-62,5µm) küçük olduğu için ışınlar birbirine çok yakın yollar izleyerek çıkışa ulaşırlar. Bu nedenle tek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kablolarda moda bağlı dağılma 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kablolara göre önemsenmeyecek kadar azdır. </a:t>
            </a:r>
            <a:endParaRPr lang="tr-TR" sz="2400" dirty="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fontScale="92500"/>
          </a:bodyPr>
          <a:lstStyle/>
          <a:p>
            <a:pPr algn="just">
              <a:buNone/>
            </a:pPr>
            <a:r>
              <a:rPr lang="tr-TR" sz="2400" b="1" dirty="0" smtClean="0">
                <a:latin typeface="Microsoft Sans Serif" pitchFamily="34" charset="0"/>
                <a:cs typeface="Microsoft Sans Serif" pitchFamily="34" charset="0"/>
              </a:rPr>
              <a:t>1.1. </a:t>
            </a:r>
            <a:r>
              <a:rPr lang="tr-TR" sz="2400" b="1" dirty="0" err="1" smtClean="0">
                <a:latin typeface="Microsoft Sans Serif" pitchFamily="34" charset="0"/>
                <a:cs typeface="Microsoft Sans Serif" pitchFamily="34" charset="0"/>
              </a:rPr>
              <a:t>Modal</a:t>
            </a:r>
            <a:r>
              <a:rPr lang="tr-TR" sz="2400" b="1" dirty="0" smtClean="0">
                <a:latin typeface="Microsoft Sans Serif" pitchFamily="34" charset="0"/>
                <a:cs typeface="Microsoft Sans Serif" pitchFamily="34" charset="0"/>
              </a:rPr>
              <a:t> Dağılım</a:t>
            </a:r>
          </a:p>
          <a:p>
            <a:pPr algn="just"/>
            <a:r>
              <a:rPr lang="tr-TR" sz="2400" dirty="0" smtClean="0">
                <a:latin typeface="Microsoft Sans Serif" pitchFamily="34" charset="0"/>
                <a:cs typeface="Microsoft Sans Serif" pitchFamily="34" charset="0"/>
              </a:rPr>
              <a:t>Çok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derece indisli FO kablolar, moda bağlı dağılmayı azaltmak için tasarlanmışlardır. </a:t>
            </a:r>
          </a:p>
          <a:p>
            <a:pPr algn="just"/>
            <a:r>
              <a:rPr lang="tr-TR" sz="2400" dirty="0" smtClean="0">
                <a:latin typeface="Microsoft Sans Serif" pitchFamily="34" charset="0"/>
                <a:cs typeface="Microsoft Sans Serif" pitchFamily="34" charset="0"/>
              </a:rPr>
              <a:t>Moda bağlı dağılma nedeniyle oluşabilecek hataların engellemek için tek </a:t>
            </a:r>
            <a:r>
              <a:rPr lang="tr-TR" sz="2400" dirty="0" err="1" smtClean="0">
                <a:latin typeface="Microsoft Sans Serif" pitchFamily="34" charset="0"/>
                <a:cs typeface="Microsoft Sans Serif" pitchFamily="34" charset="0"/>
              </a:rPr>
              <a:t>modlu</a:t>
            </a:r>
            <a:r>
              <a:rPr lang="tr-TR" sz="2400" dirty="0" smtClean="0">
                <a:latin typeface="Microsoft Sans Serif" pitchFamily="34" charset="0"/>
                <a:cs typeface="Microsoft Sans Serif" pitchFamily="34" charset="0"/>
              </a:rPr>
              <a:t> FO kablo, derece indisli FO kablo kullanılabilir veya daha düşük hızda bit transferi gerçekleştirilebilir.</a:t>
            </a:r>
          </a:p>
          <a:p>
            <a:pPr algn="just"/>
            <a:r>
              <a:rPr lang="tr-TR" sz="2400" dirty="0" smtClean="0">
                <a:latin typeface="Microsoft Sans Serif" pitchFamily="34" charset="0"/>
                <a:cs typeface="Microsoft Sans Serif" pitchFamily="34" charset="0"/>
              </a:rPr>
              <a:t>Teknik dokümanlarda moda bağlı dağılma kilometre başına gecikme süresi olarak </a:t>
            </a:r>
            <a:r>
              <a:rPr lang="tr-TR" sz="2400" dirty="0" err="1" smtClean="0">
                <a:latin typeface="Microsoft Sans Serif" pitchFamily="34" charset="0"/>
                <a:cs typeface="Microsoft Sans Serif" pitchFamily="34" charset="0"/>
              </a:rPr>
              <a:t>ns</a:t>
            </a:r>
            <a:r>
              <a:rPr lang="tr-TR" sz="2400" dirty="0" smtClean="0">
                <a:latin typeface="Microsoft Sans Serif" pitchFamily="34" charset="0"/>
                <a:cs typeface="Microsoft Sans Serif" pitchFamily="34" charset="0"/>
              </a:rPr>
              <a:t>/km (</a:t>
            </a:r>
            <a:r>
              <a:rPr lang="tr-TR" sz="2400" dirty="0" err="1" smtClean="0">
                <a:latin typeface="Microsoft Sans Serif" pitchFamily="34" charset="0"/>
                <a:cs typeface="Microsoft Sans Serif" pitchFamily="34" charset="0"/>
              </a:rPr>
              <a:t>nanosaniye</a:t>
            </a:r>
            <a:r>
              <a:rPr lang="tr-TR" sz="2400" dirty="0" smtClean="0">
                <a:latin typeface="Microsoft Sans Serif" pitchFamily="34" charset="0"/>
                <a:cs typeface="Microsoft Sans Serif" pitchFamily="34" charset="0"/>
              </a:rPr>
              <a:t>/kilometre) verilir. </a:t>
            </a:r>
          </a:p>
          <a:p>
            <a:pPr algn="just"/>
            <a:r>
              <a:rPr lang="tr-TR" sz="2400" dirty="0" smtClean="0">
                <a:latin typeface="Microsoft Sans Serif" pitchFamily="34" charset="0"/>
                <a:cs typeface="Microsoft Sans Serif" pitchFamily="34" charset="0"/>
              </a:rPr>
              <a:t>Örnek olarak 30 </a:t>
            </a:r>
            <a:r>
              <a:rPr lang="tr-TR" sz="2400" dirty="0" err="1" smtClean="0">
                <a:latin typeface="Microsoft Sans Serif" pitchFamily="34" charset="0"/>
                <a:cs typeface="Microsoft Sans Serif" pitchFamily="34" charset="0"/>
              </a:rPr>
              <a:t>ns</a:t>
            </a:r>
            <a:r>
              <a:rPr lang="tr-TR" sz="2400" dirty="0" smtClean="0">
                <a:latin typeface="Microsoft Sans Serif" pitchFamily="34" charset="0"/>
                <a:cs typeface="Microsoft Sans Serif" pitchFamily="34" charset="0"/>
              </a:rPr>
              <a:t>/km moda bağlı dağılmaya sahip FO kabloda en uzun yolu takip eden ışın çıkışa kilometre başına 30ns gecikmeli olarak varacaktır. Bu değer FO kablo kullanılabilecek maksimum bit oranını belirlemekte kullanılır.</a:t>
            </a:r>
            <a:endParaRPr lang="tr-TR" sz="2400" dirty="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Giriş</a:t>
            </a:r>
            <a:endParaRPr lang="tr-TR" dirty="0"/>
          </a:p>
        </p:txBody>
      </p:sp>
      <p:sp>
        <p:nvSpPr>
          <p:cNvPr id="3" name="2 İçerik Yer Tutucusu"/>
          <p:cNvSpPr>
            <a:spLocks noGrp="1"/>
          </p:cNvSpPr>
          <p:nvPr>
            <p:ph sz="quarter" idx="1"/>
          </p:nvPr>
        </p:nvSpPr>
        <p:spPr/>
        <p:txBody>
          <a:bodyPr>
            <a:normAutofit fontScale="92500" lnSpcReduction="10000"/>
          </a:bodyPr>
          <a:lstStyle/>
          <a:p>
            <a:pPr algn="just"/>
            <a:r>
              <a:rPr lang="tr-TR" dirty="0" smtClean="0">
                <a:latin typeface="Microsoft Sans Serif" pitchFamily="34" charset="0"/>
                <a:cs typeface="Microsoft Sans Serif" pitchFamily="34" charset="0"/>
              </a:rPr>
              <a:t>Fiber optik iletim hatları ve buna bağlı ekipmanlar aracılığıyla iletim ortamında ışık kullanılmaktadır. </a:t>
            </a:r>
          </a:p>
          <a:p>
            <a:pPr algn="just"/>
            <a:r>
              <a:rPr lang="tr-TR" dirty="0" smtClean="0">
                <a:latin typeface="Microsoft Sans Serif" pitchFamily="34" charset="0"/>
                <a:cs typeface="Microsoft Sans Serif" pitchFamily="34" charset="0"/>
              </a:rPr>
              <a:t>Bir fiber optik haberleşme sisteminde, bilgi, elektron hareketiyle olmaktan ziyade fotonlar yardımı ile taşınmaktadır. Bu durum yüksek bant genişliği gerektiren sistemlerin daha fazla gelişmesini sağlamış ve böylece daha yüksek miktarda veri transferine olanak sağlamıştır.</a:t>
            </a:r>
          </a:p>
          <a:p>
            <a:pPr algn="just"/>
            <a:r>
              <a:rPr lang="tr-TR" dirty="0" smtClean="0">
                <a:latin typeface="Microsoft Sans Serif" pitchFamily="34" charset="0"/>
                <a:cs typeface="Microsoft Sans Serif" pitchFamily="34" charset="0"/>
              </a:rPr>
              <a:t>Bir fiber optik kablo üzerinden saniyede 20 Terabayt’ a kadar ulaşan hızlarda veri aktarımı sağlanabilmektedir. Bu talebe cevap verebilecek faklı frekans kanalları üzerinden veya daha geniş bantlarda iletişim yaparak sinyallerdeki zayıflamayı da </a:t>
            </a:r>
            <a:r>
              <a:rPr lang="tr-TR" dirty="0" err="1" smtClean="0">
                <a:latin typeface="Microsoft Sans Serif" pitchFamily="34" charset="0"/>
                <a:cs typeface="Microsoft Sans Serif" pitchFamily="34" charset="0"/>
              </a:rPr>
              <a:t>tolere</a:t>
            </a:r>
            <a:r>
              <a:rPr lang="tr-TR" dirty="0" smtClean="0">
                <a:latin typeface="Microsoft Sans Serif" pitchFamily="34" charset="0"/>
                <a:cs typeface="Microsoft Sans Serif" pitchFamily="34" charset="0"/>
              </a:rPr>
              <a:t> ederek yüksek veri yoğunluğu ile hizmet sağlayabilecek ekonomik iletişim sistemlerinin gelişimi üzerinde çalışmalar yapılmaktadır.</a:t>
            </a:r>
          </a:p>
          <a:p>
            <a:pPr algn="just"/>
            <a:endParaRPr lang="tr-TR" dirty="0">
              <a:latin typeface="Microsoft Sans Serif" pitchFamily="34" charset="0"/>
              <a:cs typeface="Microsoft Sans Serif"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lnSpcReduction="10000"/>
          </a:bodyPr>
          <a:lstStyle/>
          <a:p>
            <a:pPr algn="just">
              <a:buNone/>
            </a:pPr>
            <a:r>
              <a:rPr lang="tr-TR" sz="2400" b="1" dirty="0" smtClean="0">
                <a:latin typeface="Microsoft Sans Serif" pitchFamily="34" charset="0"/>
                <a:cs typeface="Microsoft Sans Serif" pitchFamily="34" charset="0"/>
              </a:rPr>
              <a:t>1.2. Kutuplama </a:t>
            </a:r>
            <a:r>
              <a:rPr lang="tr-TR" sz="2400" b="1" dirty="0" err="1" smtClean="0">
                <a:latin typeface="Microsoft Sans Serif" pitchFamily="34" charset="0"/>
                <a:cs typeface="Microsoft Sans Serif" pitchFamily="34" charset="0"/>
              </a:rPr>
              <a:t>Mod</a:t>
            </a:r>
            <a:r>
              <a:rPr lang="tr-TR" sz="2400" b="1" dirty="0" smtClean="0">
                <a:latin typeface="Microsoft Sans Serif" pitchFamily="34" charset="0"/>
                <a:cs typeface="Microsoft Sans Serif" pitchFamily="34" charset="0"/>
              </a:rPr>
              <a:t> Dağılması</a:t>
            </a:r>
          </a:p>
          <a:p>
            <a:pPr algn="just"/>
            <a:r>
              <a:rPr lang="tr-TR" sz="2400" dirty="0" smtClean="0">
                <a:latin typeface="Microsoft Sans Serif" pitchFamily="34" charset="0"/>
                <a:cs typeface="Microsoft Sans Serif" pitchFamily="34" charset="0"/>
              </a:rPr>
              <a:t>Işık bir elektromanyetik dalga olduğu için hem elektriksel hem de manyetik özellik gösterir ve FO kablo içinde birbirine dik açıda ilerler. </a:t>
            </a:r>
          </a:p>
          <a:p>
            <a:pPr algn="just"/>
            <a:r>
              <a:rPr lang="tr-TR" sz="2400" dirty="0" smtClean="0">
                <a:latin typeface="Microsoft Sans Serif" pitchFamily="34" charset="0"/>
                <a:cs typeface="Microsoft Sans Serif" pitchFamily="34" charset="0"/>
              </a:rPr>
              <a:t>Birbirine dik olarak ilerleyen dalgaların yönlerine polarite veya kutuplama </a:t>
            </a:r>
            <a:r>
              <a:rPr lang="tr-TR" sz="2400" dirty="0" err="1" smtClean="0">
                <a:latin typeface="Microsoft Sans Serif" pitchFamily="34" charset="0"/>
                <a:cs typeface="Microsoft Sans Serif" pitchFamily="34" charset="0"/>
              </a:rPr>
              <a:t>modu</a:t>
            </a:r>
            <a:r>
              <a:rPr lang="tr-TR" sz="2400" dirty="0" smtClean="0">
                <a:latin typeface="Microsoft Sans Serif" pitchFamily="34" charset="0"/>
                <a:cs typeface="Microsoft Sans Serif" pitchFamily="34" charset="0"/>
              </a:rPr>
              <a:t> denir. </a:t>
            </a:r>
          </a:p>
          <a:p>
            <a:pPr algn="just"/>
            <a:r>
              <a:rPr lang="tr-TR" sz="2400" dirty="0" smtClean="0">
                <a:latin typeface="Microsoft Sans Serif" pitchFamily="34" charset="0"/>
                <a:cs typeface="Microsoft Sans Serif" pitchFamily="34" charset="0"/>
              </a:rPr>
              <a:t>Birbirine dik iki vektörü olan bu dalga FO kablo içinde farklı yönlerde yol aldıkları için karşılaştıkları engeller (tamamen saf FO kablo imal edilemediği için) değişik olur. </a:t>
            </a:r>
          </a:p>
          <a:p>
            <a:pPr algn="just"/>
            <a:r>
              <a:rPr lang="tr-TR" sz="2400" dirty="0" smtClean="0">
                <a:latin typeface="Microsoft Sans Serif" pitchFamily="34" charset="0"/>
                <a:cs typeface="Microsoft Sans Serif" pitchFamily="34" charset="0"/>
              </a:rPr>
              <a:t>Işığın 3 boyutlu olmasından dolayı cam özün hacmini dolduran bütün moleküllerle temas ederek ilerleyeceği aşikardır. </a:t>
            </a: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1.2. Kutuplama </a:t>
            </a:r>
            <a:r>
              <a:rPr lang="tr-TR" sz="2200" b="1" dirty="0" err="1" smtClean="0">
                <a:latin typeface="Microsoft Sans Serif" pitchFamily="34" charset="0"/>
                <a:cs typeface="Microsoft Sans Serif" pitchFamily="34" charset="0"/>
              </a:rPr>
              <a:t>Mod</a:t>
            </a:r>
            <a:r>
              <a:rPr lang="tr-TR" sz="2200" b="1" dirty="0" smtClean="0">
                <a:latin typeface="Microsoft Sans Serif" pitchFamily="34" charset="0"/>
                <a:cs typeface="Microsoft Sans Serif" pitchFamily="34" charset="0"/>
              </a:rPr>
              <a:t> Dağılması</a:t>
            </a:r>
          </a:p>
          <a:p>
            <a:pPr algn="just"/>
            <a:r>
              <a:rPr lang="tr-TR" sz="2200" dirty="0" smtClean="0">
                <a:latin typeface="Microsoft Sans Serif" pitchFamily="34" charset="0"/>
                <a:cs typeface="Microsoft Sans Serif" pitchFamily="34" charset="0"/>
              </a:rPr>
              <a:t>Özün içinde safsızlık varsa iki kutup arasında zaman farkı meydana gelir ve kutuplama </a:t>
            </a:r>
            <a:r>
              <a:rPr lang="tr-TR" sz="2200" dirty="0" err="1" smtClean="0">
                <a:latin typeface="Microsoft Sans Serif" pitchFamily="34" charset="0"/>
                <a:cs typeface="Microsoft Sans Serif" pitchFamily="34" charset="0"/>
              </a:rPr>
              <a:t>mod</a:t>
            </a:r>
            <a:r>
              <a:rPr lang="tr-TR" sz="2200" dirty="0" smtClean="0">
                <a:latin typeface="Microsoft Sans Serif" pitchFamily="34" charset="0"/>
                <a:cs typeface="Microsoft Sans Serif" pitchFamily="34" charset="0"/>
              </a:rPr>
              <a:t> dağılması denilen dağılma tipini oluşturur. </a:t>
            </a:r>
          </a:p>
          <a:p>
            <a:pPr algn="just"/>
            <a:r>
              <a:rPr lang="tr-TR" sz="2200" dirty="0" smtClean="0">
                <a:latin typeface="Microsoft Sans Serif" pitchFamily="34" charset="0"/>
                <a:cs typeface="Microsoft Sans Serif" pitchFamily="34" charset="0"/>
              </a:rPr>
              <a:t>Kutuplama </a:t>
            </a:r>
            <a:r>
              <a:rPr lang="tr-TR" sz="2200" dirty="0" err="1" smtClean="0">
                <a:latin typeface="Microsoft Sans Serif" pitchFamily="34" charset="0"/>
                <a:cs typeface="Microsoft Sans Serif" pitchFamily="34" charset="0"/>
              </a:rPr>
              <a:t>mod</a:t>
            </a:r>
            <a:r>
              <a:rPr lang="tr-TR" sz="2200" dirty="0" smtClean="0">
                <a:latin typeface="Microsoft Sans Serif" pitchFamily="34" charset="0"/>
                <a:cs typeface="Microsoft Sans Serif" pitchFamily="34" charset="0"/>
              </a:rPr>
              <a:t> dağılması özellikle 2.5 </a:t>
            </a:r>
            <a:r>
              <a:rPr lang="tr-TR" sz="2200" dirty="0" err="1" smtClean="0">
                <a:latin typeface="Microsoft Sans Serif" pitchFamily="34" charset="0"/>
                <a:cs typeface="Microsoft Sans Serif" pitchFamily="34" charset="0"/>
              </a:rPr>
              <a:t>Gbps</a:t>
            </a:r>
            <a:r>
              <a:rPr lang="tr-TR" sz="2200" dirty="0" smtClean="0">
                <a:latin typeface="Microsoft Sans Serif" pitchFamily="34" charset="0"/>
                <a:cs typeface="Microsoft Sans Serif" pitchFamily="34" charset="0"/>
              </a:rPr>
              <a:t> üzerindeki veri transferlerinde etkili olmaktadır.</a:t>
            </a:r>
          </a:p>
          <a:p>
            <a:pPr algn="just">
              <a:buNone/>
            </a:pPr>
            <a:endParaRPr lang="tr-TR" sz="2200" dirty="0" smtClean="0">
              <a:latin typeface="Microsoft Sans Serif" pitchFamily="34" charset="0"/>
              <a:cs typeface="Microsoft Sans Serif" pitchFamily="34" charset="0"/>
            </a:endParaRPr>
          </a:p>
          <a:p>
            <a:pPr algn="just"/>
            <a:endParaRPr lang="tr-TR" sz="2200" dirty="0" smtClean="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83969" name="Object 1"/>
          <p:cNvGraphicFramePr>
            <a:graphicFrameLocks noChangeAspect="1"/>
          </p:cNvGraphicFramePr>
          <p:nvPr/>
        </p:nvGraphicFramePr>
        <p:xfrm>
          <a:off x="2027911" y="3384339"/>
          <a:ext cx="5088179" cy="3473661"/>
        </p:xfrm>
        <a:graphic>
          <a:graphicData uri="http://schemas.openxmlformats.org/presentationml/2006/ole">
            <p:oleObj spid="_x0000_s83969" name="Visio" r:id="rId3" imgW="5991338" imgH="4067089" progId="">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1.3. Renklere Bağlı (Kromatik - </a:t>
            </a:r>
            <a:r>
              <a:rPr lang="tr-TR" sz="2200" b="1" dirty="0" err="1" smtClean="0">
                <a:latin typeface="Microsoft Sans Serif" pitchFamily="34" charset="0"/>
                <a:cs typeface="Microsoft Sans Serif" pitchFamily="34" charset="0"/>
              </a:rPr>
              <a:t>Chromatic</a:t>
            </a:r>
            <a:r>
              <a:rPr lang="tr-TR" sz="2200" b="1" dirty="0" smtClean="0">
                <a:latin typeface="Microsoft Sans Serif" pitchFamily="34" charset="0"/>
                <a:cs typeface="Microsoft Sans Serif" pitchFamily="34" charset="0"/>
              </a:rPr>
              <a:t>) Dağılma</a:t>
            </a:r>
          </a:p>
          <a:p>
            <a:pPr algn="just"/>
            <a:r>
              <a:rPr lang="tr-TR" sz="2200" dirty="0" err="1" smtClean="0">
                <a:latin typeface="Microsoft Sans Serif" pitchFamily="34" charset="0"/>
                <a:cs typeface="Microsoft Sans Serif" pitchFamily="34" charset="0"/>
              </a:rPr>
              <a:t>Modal</a:t>
            </a:r>
            <a:r>
              <a:rPr lang="tr-TR" sz="2200" dirty="0" smtClean="0">
                <a:latin typeface="Microsoft Sans Serif" pitchFamily="34" charset="0"/>
                <a:cs typeface="Microsoft Sans Serif" pitchFamily="34" charset="0"/>
              </a:rPr>
              <a:t> dağılma problemi tek </a:t>
            </a:r>
            <a:r>
              <a:rPr lang="tr-TR" sz="2200" dirty="0" err="1" smtClean="0">
                <a:latin typeface="Microsoft Sans Serif" pitchFamily="34" charset="0"/>
                <a:cs typeface="Microsoft Sans Serif" pitchFamily="34" charset="0"/>
              </a:rPr>
              <a:t>modlu</a:t>
            </a:r>
            <a:r>
              <a:rPr lang="tr-TR" sz="2200" dirty="0" smtClean="0">
                <a:latin typeface="Microsoft Sans Serif" pitchFamily="34" charset="0"/>
                <a:cs typeface="Microsoft Sans Serif" pitchFamily="34" charset="0"/>
              </a:rPr>
              <a:t> FO kablo kabloların geliştirilmesi ile büyük oranda çözülmüştür. </a:t>
            </a:r>
          </a:p>
          <a:p>
            <a:pPr algn="just"/>
            <a:r>
              <a:rPr lang="tr-TR" sz="2200" dirty="0" smtClean="0">
                <a:latin typeface="Microsoft Sans Serif" pitchFamily="34" charset="0"/>
                <a:cs typeface="Microsoft Sans Serif" pitchFamily="34" charset="0"/>
              </a:rPr>
              <a:t>Fakat veri iletişim hızları arttıkça (&gt;10Gbps) daha önce pek önemsenmeyen renklere bağlı dağılma göz ardı edilemez olmuştur. </a:t>
            </a:r>
          </a:p>
          <a:p>
            <a:pPr algn="just"/>
            <a:r>
              <a:rPr lang="tr-TR" sz="2200" dirty="0" smtClean="0">
                <a:latin typeface="Microsoft Sans Serif" pitchFamily="34" charset="0"/>
                <a:cs typeface="Microsoft Sans Serif" pitchFamily="34" charset="0"/>
              </a:rPr>
              <a:t>Renklere bağlı dağılma ışıktaki mevcut farklı renklerin farklı hızları nedeniyle çıkışa farklı zamanlarda varmalarıyla oluşmaktadır. </a:t>
            </a:r>
          </a:p>
          <a:p>
            <a:pPr algn="just"/>
            <a:r>
              <a:rPr lang="tr-TR" sz="2200" dirty="0" smtClean="0">
                <a:latin typeface="Microsoft Sans Serif" pitchFamily="34" charset="0"/>
                <a:cs typeface="Microsoft Sans Serif" pitchFamily="34" charset="0"/>
              </a:rPr>
              <a:t>FO kabloda görülen renklere bağlı dağılma, malzemeye bağlı dağılma ve dalga kılavuzu dağılmasının sonucudur. </a:t>
            </a:r>
          </a:p>
          <a:p>
            <a:pPr algn="just"/>
            <a:r>
              <a:rPr lang="tr-TR" sz="2200" dirty="0" smtClean="0">
                <a:latin typeface="Microsoft Sans Serif" pitchFamily="34" charset="0"/>
                <a:cs typeface="Microsoft Sans Serif" pitchFamily="34" charset="0"/>
              </a:rPr>
              <a:t>Renklere bağlı dağılmanın en az olduğu dalga boyu 1310nm olarak ölçülmüştür. </a:t>
            </a: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1.4. Malzemeye Bağlı Dağılma</a:t>
            </a:r>
          </a:p>
          <a:p>
            <a:pPr algn="just"/>
            <a:r>
              <a:rPr lang="tr-TR" sz="2400" dirty="0" smtClean="0">
                <a:latin typeface="Microsoft Sans Serif" pitchFamily="34" charset="0"/>
                <a:cs typeface="Microsoft Sans Serif" pitchFamily="34" charset="0"/>
              </a:rPr>
              <a:t>Malzemeye bağlı dağılma, farklı dalga boylarına sahip renklerin aynı malzemede (silika vb.) ilerleme hızları farklı olduğu için oluşan dağılmadır. </a:t>
            </a:r>
          </a:p>
          <a:p>
            <a:pPr algn="just"/>
            <a:r>
              <a:rPr lang="tr-TR" sz="2400" dirty="0" smtClean="0">
                <a:latin typeface="Microsoft Sans Serif" pitchFamily="34" charset="0"/>
                <a:cs typeface="Microsoft Sans Serif" pitchFamily="34" charset="0"/>
              </a:rPr>
              <a:t>Düşük hızdaki dalga boyları yüksek hızdaki dalga boylarına göre geride kalacaktır ve yol aldıkları mesafe arttıkça aralarındaki ara açılacak ve dağılmaya neden olacaktır.</a:t>
            </a:r>
          </a:p>
          <a:p>
            <a:pPr algn="just"/>
            <a:endParaRPr lang="tr-TR" sz="2400" dirty="0" smtClean="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1.5. Dalga Kılavuzu Dağılması</a:t>
            </a:r>
          </a:p>
          <a:p>
            <a:pPr algn="just"/>
            <a:r>
              <a:rPr lang="tr-TR" sz="2400" dirty="0" smtClean="0">
                <a:latin typeface="Microsoft Sans Serif" pitchFamily="34" charset="0"/>
                <a:cs typeface="Microsoft Sans Serif" pitchFamily="34" charset="0"/>
              </a:rPr>
              <a:t>FO kablolarda ışık hem çekirdekte hem de kılıfta ilerlemektedir.</a:t>
            </a:r>
          </a:p>
          <a:p>
            <a:pPr algn="just"/>
            <a:r>
              <a:rPr lang="tr-TR" sz="2400" dirty="0" smtClean="0">
                <a:latin typeface="Microsoft Sans Serif" pitchFamily="34" charset="0"/>
                <a:cs typeface="Microsoft Sans Serif" pitchFamily="34" charset="0"/>
              </a:rPr>
              <a:t>FO kablonun yapısı gereği çekirdek ve kılıf farklı kırılma indislerine sahip olduğu için farklı dalga boyuna sahip ışınlar farklı hızlarda ilerlemektedir. </a:t>
            </a:r>
          </a:p>
          <a:p>
            <a:pPr algn="just"/>
            <a:r>
              <a:rPr lang="tr-TR" sz="2400" dirty="0" smtClean="0">
                <a:latin typeface="Microsoft Sans Serif" pitchFamily="34" charset="0"/>
                <a:cs typeface="Microsoft Sans Serif" pitchFamily="34" charset="0"/>
              </a:rPr>
              <a:t>Bu hız farkı sonucu oluşan dağılmaya dalga kılavuzu dağılması denir.</a:t>
            </a:r>
          </a:p>
          <a:p>
            <a:pPr algn="just">
              <a:buNone/>
            </a:pPr>
            <a:endParaRPr lang="tr-TR" sz="2400" dirty="0" smtClean="0">
              <a:latin typeface="Microsoft Sans Serif" pitchFamily="34" charset="0"/>
              <a:cs typeface="Microsoft Sans Serif" pitchFamily="34" charset="0"/>
            </a:endParaRPr>
          </a:p>
        </p:txBody>
      </p:sp>
      <p:sp>
        <p:nvSpPr>
          <p:cNvPr id="4" name="1 Başlık"/>
          <p:cNvSpPr>
            <a:spLocks noGrp="1"/>
          </p:cNvSpPr>
          <p:nvPr>
            <p:ph type="title"/>
          </p:nvPr>
        </p:nvSpPr>
        <p:spPr/>
        <p:txBody>
          <a:bodyPr>
            <a:normAutofit/>
          </a:bodyPr>
          <a:lstStyle/>
          <a:p>
            <a:r>
              <a:rPr lang="tr-TR" dirty="0" smtClean="0"/>
              <a:t>FO Kabloda Görülen Dağılma Tipleri</a:t>
            </a:r>
            <a:endParaRPr lang="tr-TR" dirty="0"/>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Zayıflama</a:t>
            </a:r>
          </a:p>
          <a:p>
            <a:pPr algn="just"/>
            <a:r>
              <a:rPr lang="tr-TR" sz="2400" dirty="0" smtClean="0">
                <a:latin typeface="Microsoft Sans Serif" pitchFamily="34" charset="0"/>
                <a:cs typeface="Microsoft Sans Serif" pitchFamily="34" charset="0"/>
              </a:rPr>
              <a:t>FO kablonun girişinde ölçülen sinyal gücü çıkışında ölçülen sinyal gücüne göre daha fazladır. </a:t>
            </a:r>
          </a:p>
          <a:p>
            <a:pPr algn="just"/>
            <a:r>
              <a:rPr lang="tr-TR" sz="2400" dirty="0" smtClean="0">
                <a:latin typeface="Microsoft Sans Serif" pitchFamily="34" charset="0"/>
                <a:cs typeface="Microsoft Sans Serif" pitchFamily="34" charset="0"/>
              </a:rPr>
              <a:t>Giriş ve çıkış gücü arasındaki bu farka zayıflama adı verilir ve </a:t>
            </a:r>
            <a:r>
              <a:rPr lang="tr-TR" sz="2400" dirty="0" err="1" smtClean="0">
                <a:latin typeface="Microsoft Sans Serif" pitchFamily="34" charset="0"/>
                <a:cs typeface="Microsoft Sans Serif" pitchFamily="34" charset="0"/>
              </a:rPr>
              <a:t>dB</a:t>
            </a:r>
            <a:r>
              <a:rPr lang="tr-TR" sz="2400" dirty="0" smtClean="0">
                <a:latin typeface="Microsoft Sans Serif" pitchFamily="34" charset="0"/>
                <a:cs typeface="Microsoft Sans Serif" pitchFamily="34" charset="0"/>
              </a:rPr>
              <a:t> cinsinden ifade edilir. </a:t>
            </a:r>
          </a:p>
          <a:p>
            <a:pPr algn="just"/>
            <a:r>
              <a:rPr lang="tr-TR" sz="2400" dirty="0" smtClean="0">
                <a:latin typeface="Microsoft Sans Serif" pitchFamily="34" charset="0"/>
                <a:cs typeface="Microsoft Sans Serif" pitchFamily="34" charset="0"/>
              </a:rPr>
              <a:t>FO kabloda meydana gelen bu zayıflamanın nedeni mükemmel saflıkta FO kablo imalatının yapılamıyor olmasıdır. </a:t>
            </a:r>
          </a:p>
          <a:p>
            <a:pPr algn="just"/>
            <a:endParaRPr lang="tr-TR" sz="2400"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Zayıflama</a:t>
            </a:r>
          </a:p>
          <a:p>
            <a:pPr algn="just"/>
            <a:r>
              <a:rPr lang="tr-TR" sz="2400" dirty="0" smtClean="0">
                <a:latin typeface="Microsoft Sans Serif" pitchFamily="34" charset="0"/>
                <a:cs typeface="Microsoft Sans Serif" pitchFamily="34" charset="0"/>
              </a:rPr>
              <a:t>Optik kablodaki zayıflamada diğer önemli parametre ışığın dalga boyudur. </a:t>
            </a:r>
          </a:p>
          <a:p>
            <a:pPr algn="just"/>
            <a:r>
              <a:rPr lang="tr-TR" sz="2400" dirty="0" smtClean="0">
                <a:latin typeface="Microsoft Sans Serif" pitchFamily="34" charset="0"/>
                <a:cs typeface="Microsoft Sans Serif" pitchFamily="34" charset="0"/>
              </a:rPr>
              <a:t>Yapılan çalışmalar göstermiştir ki belli dalga boylarında zayıflama daha az olmaktadır. </a:t>
            </a:r>
          </a:p>
          <a:p>
            <a:pPr algn="just"/>
            <a:r>
              <a:rPr lang="tr-TR" sz="2400" dirty="0" smtClean="0">
                <a:latin typeface="Microsoft Sans Serif" pitchFamily="34" charset="0"/>
                <a:cs typeface="Microsoft Sans Serif" pitchFamily="34" charset="0"/>
              </a:rPr>
              <a:t>FO haberleşmesinde yaygın olarak kullanılan dalga boyları 850nm, 1300nm ve 1550nm </a:t>
            </a:r>
            <a:r>
              <a:rPr lang="tr-TR" sz="2400" dirty="0" err="1" smtClean="0">
                <a:latin typeface="Microsoft Sans Serif" pitchFamily="34" charset="0"/>
                <a:cs typeface="Microsoft Sans Serif" pitchFamily="34" charset="0"/>
              </a:rPr>
              <a:t>dir</a:t>
            </a:r>
            <a:r>
              <a:rPr lang="tr-TR" sz="2400" dirty="0" smtClean="0">
                <a:latin typeface="Microsoft Sans Serif" pitchFamily="34" charset="0"/>
                <a:cs typeface="Microsoft Sans Serif" pitchFamily="34" charset="0"/>
              </a:rPr>
              <a:t>.  </a:t>
            </a:r>
          </a:p>
          <a:p>
            <a:pPr algn="just"/>
            <a:r>
              <a:rPr lang="tr-TR" sz="2400" dirty="0" smtClean="0">
                <a:latin typeface="Microsoft Sans Serif" pitchFamily="34" charset="0"/>
                <a:cs typeface="Microsoft Sans Serif" pitchFamily="34" charset="0"/>
              </a:rPr>
              <a:t>FO kabloda zayıflamayı genel olarak emilim, saçılım ve bükülme kayıpları olarak üçe ayırabiliriz. </a:t>
            </a:r>
          </a:p>
          <a:p>
            <a:pPr algn="just"/>
            <a:r>
              <a:rPr lang="tr-TR" sz="2400" dirty="0" smtClean="0">
                <a:latin typeface="Microsoft Sans Serif" pitchFamily="34" charset="0"/>
                <a:cs typeface="Microsoft Sans Serif" pitchFamily="34" charset="0"/>
              </a:rPr>
              <a:t>Tabloda FO kablo tipi ve dalga boyuna bağlı olarak km başına düşen zayıflama miktarları verilmiştir (EIA/TIA 568 standartlarına göre).</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Zayıflama</a:t>
            </a:r>
          </a:p>
          <a:p>
            <a:pPr algn="just">
              <a:buNone/>
            </a:pPr>
            <a:endParaRPr lang="tr-TR" sz="2400"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pic>
        <p:nvPicPr>
          <p:cNvPr id="6" name="0 Resim" descr="FO_kabloda_zayiflama.jpg"/>
          <p:cNvPicPr/>
          <p:nvPr/>
        </p:nvPicPr>
        <p:blipFill rotWithShape="1">
          <a:blip r:embed="rId2" cstate="print"/>
          <a:srcRect r="16317"/>
          <a:stretch/>
        </p:blipFill>
        <p:spPr bwMode="auto">
          <a:xfrm>
            <a:off x="0" y="1928802"/>
            <a:ext cx="4857752" cy="3643338"/>
          </a:xfrm>
          <a:prstGeom prst="rect">
            <a:avLst/>
          </a:prstGeom>
          <a:ln>
            <a:noFill/>
          </a:ln>
          <a:extLst>
            <a:ext uri="{53640926-AAD7-44D8-BBD7-CCE9431645EC}">
              <a14:shadowObscured xmlns:a14="http://schemas.microsoft.com/office/drawing/2010/main" xmlns:lc="http://schemas.openxmlformats.org/drawingml/2006/lockedCanvas" xmlns=""/>
            </a:ext>
          </a:extLst>
        </p:spPr>
      </p:pic>
      <p:pic>
        <p:nvPicPr>
          <p:cNvPr id="7" name="6 Resim"/>
          <p:cNvPicPr/>
          <p:nvPr/>
        </p:nvPicPr>
        <p:blipFill rotWithShape="1">
          <a:blip r:embed="rId3"/>
          <a:srcRect l="30651" t="38583" r="27331" b="37967"/>
          <a:stretch/>
        </p:blipFill>
        <p:spPr bwMode="auto">
          <a:xfrm>
            <a:off x="4714876" y="2500306"/>
            <a:ext cx="4429124" cy="2500330"/>
          </a:xfrm>
          <a:prstGeom prst="rect">
            <a:avLst/>
          </a:prstGeom>
          <a:ln>
            <a:noFill/>
          </a:ln>
          <a:extLst>
            <a:ext uri="{53640926-AAD7-44D8-BBD7-CCE9431645EC}">
              <a14:shadowObscured xmlns:a14="http://schemas.microsoft.com/office/drawing/2010/main" xmlns:lc="http://schemas.openxmlformats.org/drawingml/2006/lockedCanvas" xmln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1. Fiber Optik Kablolarda Emilim Kayıpları</a:t>
            </a:r>
          </a:p>
          <a:p>
            <a:pPr algn="just"/>
            <a:r>
              <a:rPr lang="tr-TR" sz="2400" dirty="0" smtClean="0">
                <a:latin typeface="Microsoft Sans Serif" pitchFamily="34" charset="0"/>
                <a:cs typeface="Microsoft Sans Serif" pitchFamily="34" charset="0"/>
              </a:rPr>
              <a:t>Emilim kayıplarının temel nedeni FO kablo üretiminde kullanılan malzemenin atomik yapısının istenilen derecede saflaştırılamıyor olmasıdır. </a:t>
            </a:r>
          </a:p>
          <a:p>
            <a:pPr algn="just"/>
            <a:r>
              <a:rPr lang="tr-TR" sz="2400" dirty="0" smtClean="0">
                <a:latin typeface="Microsoft Sans Serif" pitchFamily="34" charset="0"/>
                <a:cs typeface="Microsoft Sans Serif" pitchFamily="34" charset="0"/>
              </a:rPr>
              <a:t>FO kablodaki bu safsızlık nedeniyle belli dalga boyundaki ışık sinyalleri emilir.</a:t>
            </a:r>
          </a:p>
          <a:p>
            <a:pPr algn="just"/>
            <a:r>
              <a:rPr lang="tr-TR" sz="2400" dirty="0" smtClean="0">
                <a:latin typeface="Microsoft Sans Serif" pitchFamily="34" charset="0"/>
                <a:cs typeface="Microsoft Sans Serif" pitchFamily="34" charset="0"/>
              </a:rPr>
              <a:t>FO kablodaki emilim kayıplarının ana nedenleri FO kablo malzemesindeki bulunan bazı moleküllerin ve oksijenin eksikliği, hidroksil iyonları ayrıca hidrojen moleküllerinin difüzyonudur. Bu nedenledir ki fiber kablo özünün üretimi bir ilaç hassasiyeti ile yapılmalıdır.</a:t>
            </a:r>
          </a:p>
          <a:p>
            <a:pPr algn="just"/>
            <a:endParaRPr lang="tr-TR" sz="2400"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1. Fiber Optik Kablolarda Emilim Kayıpları</a:t>
            </a:r>
          </a:p>
          <a:p>
            <a:pPr algn="just">
              <a:buNone/>
            </a:pPr>
            <a:endParaRPr lang="tr-TR" sz="2400"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962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96257" name="Object 1"/>
          <p:cNvGraphicFramePr>
            <a:graphicFrameLocks noChangeAspect="1"/>
          </p:cNvGraphicFramePr>
          <p:nvPr/>
        </p:nvGraphicFramePr>
        <p:xfrm>
          <a:off x="928662" y="2256813"/>
          <a:ext cx="7286676" cy="3386765"/>
        </p:xfrm>
        <a:graphic>
          <a:graphicData uri="http://schemas.openxmlformats.org/presentationml/2006/ole">
            <p:oleObj spid="_x0000_s96257" name="Visio" r:id="rId3" imgW="4409249" imgH="2063656" progId="">
              <p:embed/>
            </p:oleObj>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Tarihi</a:t>
            </a:r>
            <a:endParaRPr lang="tr-TR" dirty="0"/>
          </a:p>
        </p:txBody>
      </p:sp>
      <p:sp>
        <p:nvSpPr>
          <p:cNvPr id="3" name="2 İçerik Yer Tutucusu"/>
          <p:cNvSpPr>
            <a:spLocks noGrp="1"/>
          </p:cNvSpPr>
          <p:nvPr>
            <p:ph sz="quarter" idx="1"/>
          </p:nvPr>
        </p:nvSpPr>
        <p:spPr/>
        <p:txBody>
          <a:bodyPr>
            <a:noAutofit/>
          </a:bodyPr>
          <a:lstStyle/>
          <a:p>
            <a:r>
              <a:rPr lang="tr-TR" sz="2000" b="1" dirty="0" smtClean="0">
                <a:latin typeface="Microsoft Sans Serif" pitchFamily="34" charset="0"/>
                <a:cs typeface="Microsoft Sans Serif" pitchFamily="34" charset="0"/>
              </a:rPr>
              <a:t>1870</a:t>
            </a:r>
            <a:r>
              <a:rPr lang="tr-TR" sz="2000" dirty="0" smtClean="0">
                <a:latin typeface="Microsoft Sans Serif" pitchFamily="34" charset="0"/>
                <a:cs typeface="Microsoft Sans Serif" pitchFamily="34" charset="0"/>
              </a:rPr>
              <a:t> gösterdiğinde İngiliz fizikçi John </a:t>
            </a:r>
            <a:r>
              <a:rPr lang="tr-TR" sz="2000" dirty="0" err="1" smtClean="0">
                <a:latin typeface="Microsoft Sans Serif" pitchFamily="34" charset="0"/>
                <a:cs typeface="Microsoft Sans Serif" pitchFamily="34" charset="0"/>
              </a:rPr>
              <a:t>Tyndall</a:t>
            </a:r>
            <a:r>
              <a:rPr lang="tr-TR" sz="2000" dirty="0" smtClean="0">
                <a:latin typeface="Microsoft Sans Serif" pitchFamily="34" charset="0"/>
                <a:cs typeface="Microsoft Sans Serif" pitchFamily="34" charset="0"/>
              </a:rPr>
              <a:t>, akarsularda tam yansımadan yararlanılarak ışık iletiminin yapılabileceğini göstermiştir.</a:t>
            </a:r>
          </a:p>
          <a:p>
            <a:r>
              <a:rPr lang="tr-TR" sz="2000" b="1" dirty="0" smtClean="0">
                <a:latin typeface="Microsoft Sans Serif" pitchFamily="34" charset="0"/>
                <a:cs typeface="Microsoft Sans Serif" pitchFamily="34" charset="0"/>
              </a:rPr>
              <a:t>1880</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Alexander</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Graham</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Bell</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Photophone</a:t>
            </a:r>
            <a:r>
              <a:rPr lang="tr-TR" sz="2000" dirty="0" smtClean="0">
                <a:latin typeface="Microsoft Sans Serif" pitchFamily="34" charset="0"/>
                <a:cs typeface="Microsoft Sans Serif" pitchFamily="34" charset="0"/>
              </a:rPr>
              <a:t>” adını verdiği icadı ile sesin ışık dalgaları üzerinden iletilebileceğini gösterdi.</a:t>
            </a:r>
          </a:p>
          <a:p>
            <a:r>
              <a:rPr lang="tr-TR" sz="2000" b="1" dirty="0" smtClean="0">
                <a:latin typeface="Microsoft Sans Serif" pitchFamily="34" charset="0"/>
                <a:cs typeface="Microsoft Sans Serif" pitchFamily="34" charset="0"/>
              </a:rPr>
              <a:t>1958</a:t>
            </a:r>
            <a:r>
              <a:rPr lang="tr-TR" sz="2000" dirty="0" smtClean="0">
                <a:latin typeface="Microsoft Sans Serif" pitchFamily="34" charset="0"/>
                <a:cs typeface="Microsoft Sans Serif" pitchFamily="34" charset="0"/>
              </a:rPr>
              <a:t> yılında lazerin keşfi.</a:t>
            </a:r>
          </a:p>
          <a:p>
            <a:r>
              <a:rPr lang="tr-TR" sz="2000" b="1" dirty="0" smtClean="0">
                <a:latin typeface="Microsoft Sans Serif" pitchFamily="34" charset="0"/>
                <a:cs typeface="Microsoft Sans Serif" pitchFamily="34" charset="0"/>
              </a:rPr>
              <a:t>1966</a:t>
            </a:r>
            <a:r>
              <a:rPr lang="tr-TR" sz="2000" dirty="0" smtClean="0">
                <a:latin typeface="Microsoft Sans Serif" pitchFamily="34" charset="0"/>
                <a:cs typeface="Microsoft Sans Serif" pitchFamily="34" charset="0"/>
              </a:rPr>
              <a:t> Charles </a:t>
            </a:r>
            <a:r>
              <a:rPr lang="tr-TR" sz="2000" dirty="0" err="1" smtClean="0">
                <a:latin typeface="Microsoft Sans Serif" pitchFamily="34" charset="0"/>
                <a:cs typeface="Microsoft Sans Serif" pitchFamily="34" charset="0"/>
              </a:rPr>
              <a:t>Kao</a:t>
            </a:r>
            <a:r>
              <a:rPr lang="tr-TR" sz="2000" dirty="0" smtClean="0">
                <a:latin typeface="Microsoft Sans Serif" pitchFamily="34" charset="0"/>
                <a:cs typeface="Microsoft Sans Serif" pitchFamily="34" charset="0"/>
              </a:rPr>
              <a:t> cam fiberin ışık kılavuzu olarak kullanılabileceğini ispat etti.</a:t>
            </a:r>
          </a:p>
          <a:p>
            <a:r>
              <a:rPr lang="tr-TR" sz="2000" b="1" dirty="0" smtClean="0">
                <a:latin typeface="Microsoft Sans Serif" pitchFamily="34" charset="0"/>
                <a:cs typeface="Microsoft Sans Serif" pitchFamily="34" charset="0"/>
              </a:rPr>
              <a:t>1970</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CorningGlass</a:t>
            </a:r>
            <a:r>
              <a:rPr lang="tr-TR" sz="2000" dirty="0" smtClean="0">
                <a:latin typeface="Microsoft Sans Serif" pitchFamily="34" charset="0"/>
                <a:cs typeface="Microsoft Sans Serif" pitchFamily="34" charset="0"/>
              </a:rPr>
              <a:t> Works 633nm dalga boyunda çalışan,17dB/km kayıp değerine sahip optik fiberini üretti.</a:t>
            </a:r>
          </a:p>
          <a:p>
            <a:r>
              <a:rPr lang="tr-TR" sz="2000" b="1" dirty="0" smtClean="0">
                <a:latin typeface="Microsoft Sans Serif" pitchFamily="34" charset="0"/>
                <a:cs typeface="Microsoft Sans Serif" pitchFamily="34" charset="0"/>
              </a:rPr>
              <a:t>1972</a:t>
            </a:r>
            <a:r>
              <a:rPr lang="tr-TR" sz="2000" dirty="0" smtClean="0">
                <a:latin typeface="Microsoft Sans Serif" pitchFamily="34" charset="0"/>
                <a:cs typeface="Microsoft Sans Serif" pitchFamily="34" charset="0"/>
              </a:rPr>
              <a:t> yılında, (4 </a:t>
            </a:r>
            <a:r>
              <a:rPr lang="tr-TR" sz="2000" dirty="0" err="1" smtClean="0">
                <a:latin typeface="Microsoft Sans Serif" pitchFamily="34" charset="0"/>
                <a:cs typeface="Microsoft Sans Serif" pitchFamily="34" charset="0"/>
              </a:rPr>
              <a:t>dB</a:t>
            </a:r>
            <a:r>
              <a:rPr lang="tr-TR" sz="2000" dirty="0" smtClean="0">
                <a:latin typeface="Microsoft Sans Serif" pitchFamily="34" charset="0"/>
                <a:cs typeface="Microsoft Sans Serif" pitchFamily="34" charset="0"/>
              </a:rPr>
              <a:t>/km. 850 </a:t>
            </a:r>
            <a:r>
              <a:rPr lang="tr-TR" sz="2000" dirty="0" err="1" smtClean="0">
                <a:latin typeface="Microsoft Sans Serif" pitchFamily="34" charset="0"/>
                <a:cs typeface="Microsoft Sans Serif" pitchFamily="34" charset="0"/>
              </a:rPr>
              <a:t>nm</a:t>
            </a:r>
            <a:r>
              <a:rPr lang="tr-TR" sz="2000" dirty="0" smtClean="0">
                <a:latin typeface="Microsoft Sans Serif" pitchFamily="34" charset="0"/>
                <a:cs typeface="Microsoft Sans Serif" pitchFamily="34" charset="0"/>
              </a:rPr>
              <a:t>) dereceli indisli fiber üretildi.</a:t>
            </a:r>
          </a:p>
          <a:p>
            <a:r>
              <a:rPr lang="tr-TR" sz="2000" b="1" dirty="0" smtClean="0">
                <a:latin typeface="Microsoft Sans Serif" pitchFamily="34" charset="0"/>
                <a:cs typeface="Microsoft Sans Serif" pitchFamily="34" charset="0"/>
              </a:rPr>
              <a:t>1983</a:t>
            </a:r>
            <a:r>
              <a:rPr lang="tr-TR" sz="2000" dirty="0" smtClean="0">
                <a:latin typeface="Microsoft Sans Serif" pitchFamily="34" charset="0"/>
                <a:cs typeface="Microsoft Sans Serif" pitchFamily="34" charset="0"/>
              </a:rPr>
              <a:t> yılında tek </a:t>
            </a:r>
            <a:r>
              <a:rPr lang="tr-TR" sz="2000" dirty="0" err="1" smtClean="0">
                <a:latin typeface="Microsoft Sans Serif" pitchFamily="34" charset="0"/>
                <a:cs typeface="Microsoft Sans Serif" pitchFamily="34" charset="0"/>
              </a:rPr>
              <a:t>modlu</a:t>
            </a:r>
            <a:r>
              <a:rPr lang="tr-TR" sz="2000" dirty="0" smtClean="0">
                <a:latin typeface="Microsoft Sans Serif" pitchFamily="34" charset="0"/>
                <a:cs typeface="Microsoft Sans Serif" pitchFamily="34" charset="0"/>
              </a:rPr>
              <a:t> fiber kablo üretimine başlandı.</a:t>
            </a:r>
          </a:p>
          <a:p>
            <a:r>
              <a:rPr lang="tr-TR" sz="2000" b="1" dirty="0" smtClean="0">
                <a:latin typeface="Microsoft Sans Serif" pitchFamily="34" charset="0"/>
                <a:cs typeface="Microsoft Sans Serif" pitchFamily="34" charset="0"/>
              </a:rPr>
              <a:t>1987</a:t>
            </a:r>
            <a:r>
              <a:rPr lang="tr-TR" sz="2000" dirty="0" smtClean="0">
                <a:latin typeface="Microsoft Sans Serif" pitchFamily="34" charset="0"/>
                <a:cs typeface="Microsoft Sans Serif" pitchFamily="34" charset="0"/>
              </a:rPr>
              <a:t> 0.20 </a:t>
            </a:r>
            <a:r>
              <a:rPr lang="tr-TR" sz="2000" dirty="0" err="1" smtClean="0">
                <a:latin typeface="Microsoft Sans Serif" pitchFamily="34" charset="0"/>
                <a:cs typeface="Microsoft Sans Serif" pitchFamily="34" charset="0"/>
              </a:rPr>
              <a:t>dB</a:t>
            </a:r>
            <a:r>
              <a:rPr lang="tr-TR" sz="2000" dirty="0" smtClean="0">
                <a:latin typeface="Microsoft Sans Serif" pitchFamily="34" charset="0"/>
                <a:cs typeface="Microsoft Sans Serif" pitchFamily="34" charset="0"/>
              </a:rPr>
              <a:t>/km zayıflama değerlerine kadar inildi.</a:t>
            </a:r>
          </a:p>
          <a:p>
            <a:r>
              <a:rPr lang="tr-TR" sz="2000" b="1" dirty="0" smtClean="0">
                <a:latin typeface="Microsoft Sans Serif" pitchFamily="34" charset="0"/>
                <a:cs typeface="Microsoft Sans Serif" pitchFamily="34" charset="0"/>
              </a:rPr>
              <a:t>1990</a:t>
            </a:r>
            <a:r>
              <a:rPr lang="tr-TR" sz="2000" dirty="0" smtClean="0">
                <a:latin typeface="Microsoft Sans Serif" pitchFamily="34" charset="0"/>
                <a:cs typeface="Microsoft Sans Serif" pitchFamily="34" charset="0"/>
              </a:rPr>
              <a:t> yılında, aynı fiber üzerinden birden fazla dalga boyunda iletim sağlandı.</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2. Fiber Optik Kablolarda Saçılım Kayıpları</a:t>
            </a:r>
          </a:p>
          <a:p>
            <a:pPr algn="just"/>
            <a:r>
              <a:rPr lang="tr-TR" sz="2400" dirty="0" smtClean="0">
                <a:latin typeface="Microsoft Sans Serif" pitchFamily="34" charset="0"/>
                <a:cs typeface="Microsoft Sans Serif" pitchFamily="34" charset="0"/>
              </a:rPr>
              <a:t>Saçılım kayıpları FO kablonun atomik yapısındaki safsızlık nedeniyle mevcut olan partiküllere ışığın çarparak farklı yönlere saçılması ile oluşmaktadır. </a:t>
            </a:r>
          </a:p>
          <a:p>
            <a:pPr algn="just"/>
            <a:r>
              <a:rPr lang="tr-TR" sz="2400" dirty="0" smtClean="0">
                <a:latin typeface="Microsoft Sans Serif" pitchFamily="34" charset="0"/>
                <a:cs typeface="Microsoft Sans Serif" pitchFamily="34" charset="0"/>
              </a:rPr>
              <a:t>FO kabloda olan saçılım çeşitleri </a:t>
            </a:r>
            <a:r>
              <a:rPr lang="tr-TR" sz="2400" dirty="0" err="1" smtClean="0">
                <a:latin typeface="Microsoft Sans Serif" pitchFamily="34" charset="0"/>
                <a:cs typeface="Microsoft Sans Serif" pitchFamily="34" charset="0"/>
              </a:rPr>
              <a:t>Rayleigh</a:t>
            </a:r>
            <a:r>
              <a:rPr lang="tr-TR" sz="2400" dirty="0" smtClean="0">
                <a:latin typeface="Microsoft Sans Serif" pitchFamily="34" charset="0"/>
                <a:cs typeface="Microsoft Sans Serif" pitchFamily="34" charset="0"/>
              </a:rPr>
              <a:t> saçılımı, </a:t>
            </a:r>
            <a:r>
              <a:rPr lang="tr-TR" sz="2400" dirty="0" err="1" smtClean="0">
                <a:latin typeface="Microsoft Sans Serif" pitchFamily="34" charset="0"/>
                <a:cs typeface="Microsoft Sans Serif" pitchFamily="34" charset="0"/>
              </a:rPr>
              <a:t>Mie</a:t>
            </a:r>
            <a:r>
              <a:rPr lang="tr-TR" sz="2400" dirty="0" smtClean="0">
                <a:latin typeface="Microsoft Sans Serif" pitchFamily="34" charset="0"/>
                <a:cs typeface="Microsoft Sans Serif" pitchFamily="34" charset="0"/>
              </a:rPr>
              <a:t> saçılımı, </a:t>
            </a:r>
            <a:r>
              <a:rPr lang="tr-TR" sz="2400" dirty="0" err="1" smtClean="0">
                <a:latin typeface="Microsoft Sans Serif" pitchFamily="34" charset="0"/>
                <a:cs typeface="Microsoft Sans Serif" pitchFamily="34" charset="0"/>
              </a:rPr>
              <a:t>Raman</a:t>
            </a:r>
            <a:r>
              <a:rPr lang="tr-TR" sz="2400" dirty="0" smtClean="0">
                <a:latin typeface="Microsoft Sans Serif" pitchFamily="34" charset="0"/>
                <a:cs typeface="Microsoft Sans Serif" pitchFamily="34" charset="0"/>
              </a:rPr>
              <a:t> saçılımı ve </a:t>
            </a:r>
            <a:r>
              <a:rPr lang="tr-TR" sz="2400" dirty="0" err="1" smtClean="0">
                <a:latin typeface="Microsoft Sans Serif" pitchFamily="34" charset="0"/>
                <a:cs typeface="Microsoft Sans Serif" pitchFamily="34" charset="0"/>
              </a:rPr>
              <a:t>Brillouin</a:t>
            </a:r>
            <a:r>
              <a:rPr lang="tr-TR" sz="2400" dirty="0" smtClean="0">
                <a:latin typeface="Microsoft Sans Serif" pitchFamily="34" charset="0"/>
                <a:cs typeface="Microsoft Sans Serif" pitchFamily="34" charset="0"/>
              </a:rPr>
              <a:t> saçılımıdır.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03425" name="Object 1"/>
          <p:cNvGraphicFramePr>
            <a:graphicFrameLocks noChangeAspect="1"/>
          </p:cNvGraphicFramePr>
          <p:nvPr/>
        </p:nvGraphicFramePr>
        <p:xfrm>
          <a:off x="1651261" y="3786190"/>
          <a:ext cx="5841479" cy="2500330"/>
        </p:xfrm>
        <a:graphic>
          <a:graphicData uri="http://schemas.openxmlformats.org/presentationml/2006/ole">
            <p:oleObj spid="_x0000_s103425" name="Visio" r:id="rId3" imgW="3454078" imgH="1493071" progId="">
              <p:embed/>
            </p:oleObj>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3. Fiber Optik Kablolarda Bükülme Kayıpları</a:t>
            </a:r>
          </a:p>
          <a:p>
            <a:pPr algn="just"/>
            <a:r>
              <a:rPr lang="tr-TR" sz="2400" dirty="0" smtClean="0">
                <a:latin typeface="Microsoft Sans Serif" pitchFamily="34" charset="0"/>
                <a:cs typeface="Microsoft Sans Serif" pitchFamily="34" charset="0"/>
              </a:rPr>
              <a:t>FO kablolarda sıklıkla karşılaşılan kayıplardan biride bükülme kayıplarıdır. </a:t>
            </a:r>
          </a:p>
          <a:p>
            <a:pPr algn="just"/>
            <a:r>
              <a:rPr lang="tr-TR" sz="2400" dirty="0" smtClean="0">
                <a:latin typeface="Microsoft Sans Serif" pitchFamily="34" charset="0"/>
                <a:cs typeface="Microsoft Sans Serif" pitchFamily="34" charset="0"/>
              </a:rPr>
              <a:t>Bükülme esnasında FO kablo içinde ilerleyen ışığın bir kısmı kılıftan dışarı çıkarak güç kaybına neden olmaktadır. </a:t>
            </a:r>
          </a:p>
          <a:p>
            <a:pPr algn="just"/>
            <a:r>
              <a:rPr lang="tr-TR" sz="2400" dirty="0" smtClean="0">
                <a:latin typeface="Microsoft Sans Serif" pitchFamily="34" charset="0"/>
                <a:cs typeface="Microsoft Sans Serif" pitchFamily="34" charset="0"/>
              </a:rPr>
              <a:t>FO kablonun kılıf ve çekirdeği dışarıdan uygulanan basınç ve çarpma ile ezilmesi ve bu ezilen noktada oluşan kayıplara mikro bükülme kaybı adı verilir. </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44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04451" name="Object 3"/>
          <p:cNvGraphicFramePr>
            <a:graphicFrameLocks noChangeAspect="1"/>
          </p:cNvGraphicFramePr>
          <p:nvPr/>
        </p:nvGraphicFramePr>
        <p:xfrm>
          <a:off x="1866286" y="4456118"/>
          <a:ext cx="5411428" cy="2389132"/>
        </p:xfrm>
        <a:graphic>
          <a:graphicData uri="http://schemas.openxmlformats.org/presentationml/2006/ole">
            <p:oleObj spid="_x0000_s104451" name="Visio" r:id="rId3" imgW="5543506" imgH="2876682" progId="">
              <p:embed/>
            </p:oleObj>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400" b="1" dirty="0" smtClean="0">
                <a:latin typeface="Microsoft Sans Serif" pitchFamily="34" charset="0"/>
                <a:cs typeface="Microsoft Sans Serif" pitchFamily="34" charset="0"/>
              </a:rPr>
              <a:t>2. 3. Fiber Optik Kablolarda Bükülme Kayıpları</a:t>
            </a:r>
          </a:p>
          <a:p>
            <a:pPr algn="just"/>
            <a:r>
              <a:rPr lang="tr-TR" sz="2400" dirty="0" smtClean="0">
                <a:latin typeface="Microsoft Sans Serif" pitchFamily="34" charset="0"/>
                <a:cs typeface="Microsoft Sans Serif" pitchFamily="34" charset="0"/>
              </a:rPr>
              <a:t>Makro kayıpları FO kabloda </a:t>
            </a:r>
            <a:r>
              <a:rPr lang="tr-TR" sz="2400" dirty="0" err="1" smtClean="0">
                <a:latin typeface="Microsoft Sans Serif" pitchFamily="34" charset="0"/>
                <a:cs typeface="Microsoft Sans Serif" pitchFamily="34" charset="0"/>
              </a:rPr>
              <a:t>cm’ler</a:t>
            </a:r>
            <a:r>
              <a:rPr lang="tr-TR" sz="2400" dirty="0" smtClean="0">
                <a:latin typeface="Microsoft Sans Serif" pitchFamily="34" charset="0"/>
                <a:cs typeface="Microsoft Sans Serif" pitchFamily="34" charset="0"/>
              </a:rPr>
              <a:t> mertebesinde yarıçap oluşturacak şekilde bükülmesi ile oluşan kayıplardır.</a:t>
            </a:r>
          </a:p>
          <a:p>
            <a:pPr algn="just"/>
            <a:r>
              <a:rPr lang="tr-TR" sz="2400" dirty="0" smtClean="0">
                <a:latin typeface="Microsoft Sans Serif" pitchFamily="34" charset="0"/>
                <a:cs typeface="Microsoft Sans Serif" pitchFamily="34" charset="0"/>
              </a:rPr>
              <a:t>Makro bükülme esnasında kritik bükülme yarıçapı aşıldığında kayıplar hızla artmaktadır. </a:t>
            </a:r>
          </a:p>
          <a:p>
            <a:pPr algn="just"/>
            <a:r>
              <a:rPr lang="tr-TR" sz="2400" dirty="0" smtClean="0">
                <a:latin typeface="Microsoft Sans Serif" pitchFamily="34" charset="0"/>
                <a:cs typeface="Microsoft Sans Serif" pitchFamily="34" charset="0"/>
              </a:rPr>
              <a:t>Pratik uygulamalarda bükülme yarıçapını 10 </a:t>
            </a:r>
            <a:r>
              <a:rPr lang="tr-TR" sz="2400" dirty="0" err="1" smtClean="0">
                <a:latin typeface="Microsoft Sans Serif" pitchFamily="34" charset="0"/>
                <a:cs typeface="Microsoft Sans Serif" pitchFamily="34" charset="0"/>
              </a:rPr>
              <a:t>cm’nin</a:t>
            </a:r>
            <a:r>
              <a:rPr lang="tr-TR" sz="2400" dirty="0" smtClean="0">
                <a:latin typeface="Microsoft Sans Serif" pitchFamily="34" charset="0"/>
                <a:cs typeface="Microsoft Sans Serif" pitchFamily="34" charset="0"/>
              </a:rPr>
              <a:t> üzerinde yaparak bükülme kayıplarını ihmal edilebilir hale getirmek mümkündür.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05473" name="Object 1"/>
          <p:cNvGraphicFramePr>
            <a:graphicFrameLocks noChangeAspect="1"/>
          </p:cNvGraphicFramePr>
          <p:nvPr/>
        </p:nvGraphicFramePr>
        <p:xfrm>
          <a:off x="2686432" y="4429132"/>
          <a:ext cx="3771137" cy="2428868"/>
        </p:xfrm>
        <a:graphic>
          <a:graphicData uri="http://schemas.openxmlformats.org/presentationml/2006/ole">
            <p:oleObj spid="_x0000_s105473" name="Bit Eşlem Resmi" r:id="rId3" imgW="3296110" imgH="2142857" progId="PBrush">
              <p:embed/>
            </p:oleObj>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Örnekler</a:t>
            </a:r>
          </a:p>
          <a:p>
            <a:pPr algn="just">
              <a:buNone/>
            </a:pPr>
            <a:r>
              <a:rPr lang="tr-TR" sz="2200" b="1" dirty="0" smtClean="0">
                <a:latin typeface="Microsoft Sans Serif" pitchFamily="34" charset="0"/>
                <a:cs typeface="Microsoft Sans Serif" pitchFamily="34" charset="0"/>
              </a:rPr>
              <a:t>1.Örnek 5: 20 km uzunluğundaki tek </a:t>
            </a:r>
            <a:r>
              <a:rPr lang="tr-TR" sz="2200" b="1" dirty="0" err="1" smtClean="0">
                <a:latin typeface="Microsoft Sans Serif" pitchFamily="34" charset="0"/>
                <a:cs typeface="Microsoft Sans Serif" pitchFamily="34" charset="0"/>
              </a:rPr>
              <a:t>modlu</a:t>
            </a:r>
            <a:r>
              <a:rPr lang="tr-TR" sz="2200" b="1" dirty="0" smtClean="0">
                <a:latin typeface="Microsoft Sans Serif" pitchFamily="34" charset="0"/>
                <a:cs typeface="Microsoft Sans Serif" pitchFamily="34" charset="0"/>
              </a:rPr>
              <a:t> FO hattında kayıp 0,3 </a:t>
            </a:r>
            <a:r>
              <a:rPr lang="tr-TR" sz="2200" b="1" dirty="0" err="1" smtClean="0">
                <a:latin typeface="Microsoft Sans Serif" pitchFamily="34" charset="0"/>
                <a:cs typeface="Microsoft Sans Serif" pitchFamily="34" charset="0"/>
              </a:rPr>
              <a:t>dB</a:t>
            </a:r>
            <a:r>
              <a:rPr lang="tr-TR" sz="2200" b="1" dirty="0" smtClean="0">
                <a:latin typeface="Microsoft Sans Serif" pitchFamily="34" charset="0"/>
                <a:cs typeface="Microsoft Sans Serif" pitchFamily="34" charset="0"/>
              </a:rPr>
              <a:t>/km olarak verilmiştir. Hatta kullanılacak ışık kaynağının gücü 0,2 </a:t>
            </a:r>
            <a:r>
              <a:rPr lang="tr-TR" sz="2200" b="1" dirty="0" err="1" smtClean="0">
                <a:latin typeface="Microsoft Sans Serif" pitchFamily="34" charset="0"/>
                <a:cs typeface="Microsoft Sans Serif" pitchFamily="34" charset="0"/>
              </a:rPr>
              <a:t>mW</a:t>
            </a:r>
            <a:r>
              <a:rPr lang="tr-TR" sz="2200" b="1" dirty="0" smtClean="0">
                <a:latin typeface="Microsoft Sans Serif" pitchFamily="34" charset="0"/>
                <a:cs typeface="Microsoft Sans Serif" pitchFamily="34" charset="0"/>
              </a:rPr>
              <a:t> ise FO kablo çıkışındaki ışığın gücü ne kadar olur?</a:t>
            </a:r>
          </a:p>
          <a:p>
            <a:pPr algn="just">
              <a:buNone/>
            </a:pPr>
            <a:r>
              <a:rPr lang="tr-TR" sz="2200" b="1" dirty="0" smtClean="0">
                <a:latin typeface="Microsoft Sans Serif" pitchFamily="34" charset="0"/>
                <a:cs typeface="Microsoft Sans Serif" pitchFamily="34" charset="0"/>
              </a:rPr>
              <a:t>Cevap:</a:t>
            </a:r>
          </a:p>
          <a:p>
            <a:pPr algn="just">
              <a:buNone/>
            </a:pPr>
            <a:endParaRPr lang="tr-TR" sz="2200" b="1"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499"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58400" y="3714752"/>
            <a:ext cx="7827201" cy="323438"/>
          </a:xfrm>
          <a:prstGeom prst="rect">
            <a:avLst/>
          </a:prstGeom>
          <a:noFill/>
        </p:spPr>
      </p:pic>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501"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1406" y="4071942"/>
            <a:ext cx="3120621" cy="642942"/>
          </a:xfrm>
          <a:prstGeom prst="rect">
            <a:avLst/>
          </a:prstGeom>
          <a:noFill/>
        </p:spPr>
      </p:pic>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503"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600068" y="4071942"/>
            <a:ext cx="2114940" cy="642942"/>
          </a:xfrm>
          <a:prstGeom prst="rect">
            <a:avLst/>
          </a:prstGeom>
          <a:noFill/>
        </p:spPr>
      </p:pic>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505" name="Picture 9"/>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208594" y="4071942"/>
            <a:ext cx="1863868" cy="642942"/>
          </a:xfrm>
          <a:prstGeom prst="rect">
            <a:avLst/>
          </a:prstGeom>
          <a:noFill/>
        </p:spPr>
      </p:pic>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507" name="Picture 1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226897" y="4929198"/>
            <a:ext cx="2690206" cy="642942"/>
          </a:xfrm>
          <a:prstGeom prst="rect">
            <a:avLst/>
          </a:prstGeom>
          <a:noFill/>
        </p:spPr>
      </p:pic>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06509"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160968" y="5786454"/>
            <a:ext cx="4822065" cy="357190"/>
          </a:xfrm>
          <a:prstGeom prst="rect">
            <a:avLst/>
          </a:prstGeom>
          <a:noFill/>
        </p:spPr>
      </p:pic>
      <p:sp>
        <p:nvSpPr>
          <p:cNvPr id="20" name="19 Sağ Ok"/>
          <p:cNvSpPr/>
          <p:nvPr/>
        </p:nvSpPr>
        <p:spPr>
          <a:xfrm>
            <a:off x="3286116" y="4214818"/>
            <a:ext cx="285752" cy="285752"/>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endParaRPr>
          </a:p>
        </p:txBody>
      </p:sp>
      <p:sp>
        <p:nvSpPr>
          <p:cNvPr id="21" name="20 Sağ Ok"/>
          <p:cNvSpPr/>
          <p:nvPr/>
        </p:nvSpPr>
        <p:spPr>
          <a:xfrm>
            <a:off x="5786446" y="4214818"/>
            <a:ext cx="285752" cy="285752"/>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bg1"/>
              </a:solidFill>
            </a:endParaRPr>
          </a:p>
        </p:txBody>
      </p:sp>
      <p:sp>
        <p:nvSpPr>
          <p:cNvPr id="23" name="22 Sola Bükülü Ok"/>
          <p:cNvSpPr/>
          <p:nvPr/>
        </p:nvSpPr>
        <p:spPr>
          <a:xfrm>
            <a:off x="8143900" y="4286256"/>
            <a:ext cx="785818" cy="1143008"/>
          </a:xfrm>
          <a:prstGeom prst="curvedLeftArrow">
            <a:avLst>
              <a:gd name="adj1" fmla="val 24925"/>
              <a:gd name="adj2" fmla="val 56468"/>
              <a:gd name="adj3" fmla="val 26470"/>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Örnekler</a:t>
            </a:r>
          </a:p>
          <a:p>
            <a:pPr algn="just">
              <a:buNone/>
            </a:pPr>
            <a:r>
              <a:rPr lang="tr-TR" sz="2200" b="1" dirty="0" smtClean="0">
                <a:latin typeface="Microsoft Sans Serif" pitchFamily="34" charset="0"/>
                <a:cs typeface="Microsoft Sans Serif" pitchFamily="34" charset="0"/>
              </a:rPr>
              <a:t>2.Aşağıdaki şekilde belirtildiği gibi 5 km uzunluğunda 2 adet </a:t>
            </a:r>
            <a:r>
              <a:rPr lang="tr-TR" sz="2200" b="1" dirty="0" err="1" smtClean="0">
                <a:latin typeface="Microsoft Sans Serif" pitchFamily="34" charset="0"/>
                <a:cs typeface="Microsoft Sans Serif" pitchFamily="34" charset="0"/>
              </a:rPr>
              <a:t>konnektör</a:t>
            </a:r>
            <a:r>
              <a:rPr lang="tr-TR" sz="2200" b="1" dirty="0" smtClean="0">
                <a:latin typeface="Microsoft Sans Serif" pitchFamily="34" charset="0"/>
                <a:cs typeface="Microsoft Sans Serif" pitchFamily="34" charset="0"/>
              </a:rPr>
              <a:t> ve bir ekten oluşan FO haberleşme sisteminde FO kablodaki zayıflama 0,25 </a:t>
            </a:r>
            <a:r>
              <a:rPr lang="tr-TR" sz="2200" b="1" dirty="0" err="1" smtClean="0">
                <a:latin typeface="Microsoft Sans Serif" pitchFamily="34" charset="0"/>
                <a:cs typeface="Microsoft Sans Serif" pitchFamily="34" charset="0"/>
              </a:rPr>
              <a:t>dB</a:t>
            </a:r>
            <a:r>
              <a:rPr lang="tr-TR" sz="2200" b="1" dirty="0" smtClean="0">
                <a:latin typeface="Microsoft Sans Serif" pitchFamily="34" charset="0"/>
                <a:cs typeface="Microsoft Sans Serif" pitchFamily="34" charset="0"/>
              </a:rPr>
              <a:t>/km, konektör kayıpları 0,7 </a:t>
            </a:r>
            <a:r>
              <a:rPr lang="tr-TR" sz="2200" b="1" dirty="0" err="1" smtClean="0">
                <a:latin typeface="Microsoft Sans Serif" pitchFamily="34" charset="0"/>
                <a:cs typeface="Microsoft Sans Serif" pitchFamily="34" charset="0"/>
              </a:rPr>
              <a:t>dB</a:t>
            </a:r>
            <a:r>
              <a:rPr lang="tr-TR" sz="2200" b="1" dirty="0" smtClean="0">
                <a:latin typeface="Microsoft Sans Serif" pitchFamily="34" charset="0"/>
                <a:cs typeface="Microsoft Sans Serif" pitchFamily="34" charset="0"/>
              </a:rPr>
              <a:t> ve ek kayıpları 0,4 </a:t>
            </a:r>
            <a:r>
              <a:rPr lang="tr-TR" sz="2200" b="1" dirty="0" err="1" smtClean="0">
                <a:latin typeface="Microsoft Sans Serif" pitchFamily="34" charset="0"/>
                <a:cs typeface="Microsoft Sans Serif" pitchFamily="34" charset="0"/>
              </a:rPr>
              <a:t>dB</a:t>
            </a:r>
            <a:r>
              <a:rPr lang="tr-TR" sz="2200" b="1" dirty="0" smtClean="0">
                <a:latin typeface="Microsoft Sans Serif" pitchFamily="34" charset="0"/>
                <a:cs typeface="Microsoft Sans Serif" pitchFamily="34" charset="0"/>
              </a:rPr>
              <a:t> olarak verildiğine göre sistemdeki toplam kaybı bulunuz. </a:t>
            </a:r>
          </a:p>
          <a:p>
            <a:pPr algn="just">
              <a:buNone/>
            </a:pPr>
            <a:endParaRPr lang="tr-TR" sz="2200" b="1"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graphicFrame>
        <p:nvGraphicFramePr>
          <p:cNvPr id="107521" name="Object 1"/>
          <p:cNvGraphicFramePr>
            <a:graphicFrameLocks noChangeAspect="1"/>
          </p:cNvGraphicFramePr>
          <p:nvPr/>
        </p:nvGraphicFramePr>
        <p:xfrm>
          <a:off x="553613" y="3571876"/>
          <a:ext cx="8036775" cy="2286016"/>
        </p:xfrm>
        <a:graphic>
          <a:graphicData uri="http://schemas.openxmlformats.org/presentationml/2006/ole">
            <p:oleObj spid="_x0000_s107521" name="Visio" r:id="rId3" imgW="6162750" imgH="1752679" progId="">
              <p:embed/>
            </p:oleObj>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buNone/>
            </a:pPr>
            <a:r>
              <a:rPr lang="tr-TR" sz="2200" b="1" dirty="0" smtClean="0">
                <a:latin typeface="Microsoft Sans Serif" pitchFamily="34" charset="0"/>
                <a:cs typeface="Microsoft Sans Serif" pitchFamily="34" charset="0"/>
              </a:rPr>
              <a:t>Cevap:</a:t>
            </a:r>
          </a:p>
          <a:p>
            <a:pPr algn="just"/>
            <a:r>
              <a:rPr lang="tr-TR" sz="2200" dirty="0" smtClean="0">
                <a:latin typeface="Microsoft Sans Serif" pitchFamily="34" charset="0"/>
                <a:cs typeface="Microsoft Sans Serif" pitchFamily="34" charset="0"/>
              </a:rPr>
              <a:t>Kablodaki kayıp = kablo uzunluğu(km) x kablodaki zayıflama </a:t>
            </a:r>
          </a:p>
          <a:p>
            <a:pPr algn="just">
              <a:buNone/>
            </a:pPr>
            <a:r>
              <a:rPr lang="tr-TR" sz="2200" dirty="0" smtClean="0">
                <a:latin typeface="Microsoft Sans Serif" pitchFamily="34" charset="0"/>
                <a:cs typeface="Microsoft Sans Serif" pitchFamily="34" charset="0"/>
              </a:rPr>
              <a:t>= 5 km x 0,25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/km = 1,25 </a:t>
            </a:r>
            <a:r>
              <a:rPr lang="tr-TR" sz="2200" dirty="0" err="1" smtClean="0">
                <a:latin typeface="Microsoft Sans Serif" pitchFamily="34" charset="0"/>
                <a:cs typeface="Microsoft Sans Serif" pitchFamily="34" charset="0"/>
              </a:rPr>
              <a:t>dB</a:t>
            </a:r>
            <a:endParaRPr lang="tr-TR" sz="2200" dirty="0" smtClean="0">
              <a:latin typeface="Microsoft Sans Serif" pitchFamily="34" charset="0"/>
              <a:cs typeface="Microsoft Sans Serif" pitchFamily="34" charset="0"/>
            </a:endParaRPr>
          </a:p>
          <a:p>
            <a:pPr algn="just"/>
            <a:r>
              <a:rPr lang="tr-TR" sz="2200" dirty="0" smtClean="0">
                <a:latin typeface="Microsoft Sans Serif" pitchFamily="34" charset="0"/>
                <a:cs typeface="Microsoft Sans Serif" pitchFamily="34" charset="0"/>
              </a:rPr>
              <a:t>Toplam Konektör kayıpları = konektördeki kayıp x konektör sayısı </a:t>
            </a:r>
          </a:p>
          <a:p>
            <a:pPr algn="just">
              <a:buNone/>
            </a:pPr>
            <a:r>
              <a:rPr lang="tr-TR" sz="2200" dirty="0" smtClean="0">
                <a:latin typeface="Microsoft Sans Serif" pitchFamily="34" charset="0"/>
                <a:cs typeface="Microsoft Sans Serif" pitchFamily="34" charset="0"/>
              </a:rPr>
              <a:t>= 0,7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 x 2 =1,4 </a:t>
            </a:r>
            <a:r>
              <a:rPr lang="tr-TR" sz="2200" dirty="0" err="1" smtClean="0">
                <a:latin typeface="Microsoft Sans Serif" pitchFamily="34" charset="0"/>
                <a:cs typeface="Microsoft Sans Serif" pitchFamily="34" charset="0"/>
              </a:rPr>
              <a:t>dB</a:t>
            </a:r>
            <a:endParaRPr lang="tr-TR" sz="2200" dirty="0" smtClean="0">
              <a:latin typeface="Microsoft Sans Serif" pitchFamily="34" charset="0"/>
              <a:cs typeface="Microsoft Sans Serif" pitchFamily="34" charset="0"/>
            </a:endParaRPr>
          </a:p>
          <a:p>
            <a:pPr algn="just"/>
            <a:r>
              <a:rPr lang="tr-TR" sz="2200" dirty="0" smtClean="0">
                <a:latin typeface="Microsoft Sans Serif" pitchFamily="34" charset="0"/>
                <a:cs typeface="Microsoft Sans Serif" pitchFamily="34" charset="0"/>
              </a:rPr>
              <a:t>Toplam Ek kayıpları = Ek kaybı x ek sayısı </a:t>
            </a:r>
          </a:p>
          <a:p>
            <a:pPr algn="just">
              <a:buNone/>
            </a:pPr>
            <a:r>
              <a:rPr lang="tr-TR" sz="2200" dirty="0" smtClean="0">
                <a:latin typeface="Microsoft Sans Serif" pitchFamily="34" charset="0"/>
                <a:cs typeface="Microsoft Sans Serif" pitchFamily="34" charset="0"/>
              </a:rPr>
              <a:t>= 0,4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 x 1=0,4 </a:t>
            </a:r>
            <a:r>
              <a:rPr lang="tr-TR" sz="2200" dirty="0" err="1" smtClean="0">
                <a:latin typeface="Microsoft Sans Serif" pitchFamily="34" charset="0"/>
                <a:cs typeface="Microsoft Sans Serif" pitchFamily="34" charset="0"/>
              </a:rPr>
              <a:t>dB</a:t>
            </a:r>
            <a:endParaRPr lang="tr-TR" sz="2200" dirty="0" smtClean="0">
              <a:latin typeface="Microsoft Sans Serif" pitchFamily="34" charset="0"/>
              <a:cs typeface="Microsoft Sans Serif" pitchFamily="34" charset="0"/>
            </a:endParaRPr>
          </a:p>
          <a:p>
            <a:pPr algn="just"/>
            <a:r>
              <a:rPr lang="tr-TR" sz="2200" dirty="0" smtClean="0">
                <a:latin typeface="Microsoft Sans Serif" pitchFamily="34" charset="0"/>
                <a:cs typeface="Microsoft Sans Serif" pitchFamily="34" charset="0"/>
              </a:rPr>
              <a:t>Hattaki Toplam Kayıp = kablodaki kayıp+toplam konektör kayıpları + toplam ek kayıpları</a:t>
            </a:r>
          </a:p>
          <a:p>
            <a:pPr algn="just">
              <a:buNone/>
            </a:pPr>
            <a:r>
              <a:rPr lang="tr-TR" sz="2200" dirty="0" smtClean="0">
                <a:latin typeface="Microsoft Sans Serif" pitchFamily="34" charset="0"/>
                <a:cs typeface="Microsoft Sans Serif" pitchFamily="34" charset="0"/>
              </a:rPr>
              <a:t>=1,25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+1,4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+0.4 </a:t>
            </a:r>
            <a:r>
              <a:rPr lang="tr-TR" sz="2200" dirty="0" err="1" smtClean="0">
                <a:latin typeface="Microsoft Sans Serif" pitchFamily="34" charset="0"/>
                <a:cs typeface="Microsoft Sans Serif" pitchFamily="34" charset="0"/>
              </a:rPr>
              <a:t>dB</a:t>
            </a:r>
            <a:r>
              <a:rPr lang="tr-TR" sz="2200" dirty="0" smtClean="0">
                <a:latin typeface="Microsoft Sans Serif" pitchFamily="34" charset="0"/>
                <a:cs typeface="Microsoft Sans Serif" pitchFamily="34" charset="0"/>
              </a:rPr>
              <a:t> =3,05 </a:t>
            </a:r>
            <a:r>
              <a:rPr lang="tr-TR" sz="2200" dirty="0" err="1" smtClean="0">
                <a:latin typeface="Microsoft Sans Serif" pitchFamily="34" charset="0"/>
                <a:cs typeface="Microsoft Sans Serif" pitchFamily="34" charset="0"/>
              </a:rPr>
              <a:t>dB</a:t>
            </a:r>
            <a:endParaRPr lang="tr-TR" sz="2200" dirty="0" smtClean="0">
              <a:latin typeface="Microsoft Sans Serif" pitchFamily="34" charset="0"/>
              <a:cs typeface="Microsoft Sans Serif" pitchFamily="34" charset="0"/>
            </a:endParaRPr>
          </a:p>
          <a:p>
            <a:pPr algn="just">
              <a:buNone/>
            </a:pPr>
            <a:endParaRPr lang="tr-TR" sz="2200" b="1" dirty="0" smtClean="0">
              <a:latin typeface="Microsoft Sans Serif" pitchFamily="34" charset="0"/>
              <a:cs typeface="Microsoft Sans Serif" pitchFamily="34" charset="0"/>
            </a:endParaRP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Fiber Optik Kablo Karakteristiğine Bağlı Kayıplar</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r>
              <a:rPr lang="tr-TR" sz="2400" dirty="0" smtClean="0">
                <a:latin typeface="Microsoft Sans Serif" pitchFamily="34" charset="0"/>
                <a:cs typeface="Microsoft Sans Serif" pitchFamily="34" charset="0"/>
              </a:rPr>
              <a:t>Genellikle çok uzun FO hatlarda gerçekleştirilen optik ölçümler ODTR cihazı ile gerçekleştirilmektedir. </a:t>
            </a:r>
          </a:p>
          <a:p>
            <a:pPr algn="just"/>
            <a:r>
              <a:rPr lang="tr-TR" sz="2400" dirty="0" smtClean="0">
                <a:latin typeface="Microsoft Sans Serif" pitchFamily="34" charset="0"/>
                <a:cs typeface="Microsoft Sans Serif" pitchFamily="34" charset="0"/>
              </a:rPr>
              <a:t>ODTR cihazının çalışması lazer vericisinden sinyal darbesi göndererek sinyalin karşılaştığı yansıma bölgelerinden geri dönen sinyallerin aynı bağlantı noktasında bulunan çığ foto diyot tarafından alınarak zaman alanında değerlendirilmesi prensibine dayanır.  </a:t>
            </a:r>
          </a:p>
          <a:p>
            <a:pPr algn="just"/>
            <a:r>
              <a:rPr lang="tr-TR" sz="2400" dirty="0" smtClean="0">
                <a:latin typeface="Microsoft Sans Serif" pitchFamily="34" charset="0"/>
                <a:cs typeface="Microsoft Sans Serif" pitchFamily="34" charset="0"/>
              </a:rPr>
              <a:t>Bu değerlendirme işlemi yazılım aracılığıyla yapıldığından yansıyan dalgaların değerlendirilmesinde ODTR cihazının kullandığı firmware yazılımı ve alıcı verici donanımının uyumluluğu büyük önem arz etmektedir.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fontScale="92500" lnSpcReduction="10000"/>
          </a:bodyPr>
          <a:lstStyle/>
          <a:p>
            <a:pPr algn="just"/>
            <a:r>
              <a:rPr lang="tr-TR" sz="2400" dirty="0" smtClean="0">
                <a:latin typeface="Microsoft Sans Serif" pitchFamily="34" charset="0"/>
                <a:cs typeface="Microsoft Sans Serif" pitchFamily="34" charset="0"/>
              </a:rPr>
              <a:t>ODTR ile ölçüm yapmaya başlarken,</a:t>
            </a:r>
          </a:p>
          <a:p>
            <a:pPr marL="457200" indent="-457200" algn="just">
              <a:buFont typeface="+mj-lt"/>
              <a:buAutoNum type="arabicPeriod"/>
            </a:pPr>
            <a:r>
              <a:rPr lang="tr-TR" sz="2400" dirty="0" smtClean="0">
                <a:latin typeface="Microsoft Sans Serif" pitchFamily="34" charset="0"/>
                <a:cs typeface="Microsoft Sans Serif" pitchFamily="34" charset="0"/>
              </a:rPr>
              <a:t>İlk önce ODTR cihazı açılır ve hazır hale gelmesi için beklenir. </a:t>
            </a:r>
          </a:p>
          <a:p>
            <a:pPr marL="457200" indent="-457200" algn="just">
              <a:buFont typeface="+mj-lt"/>
              <a:buAutoNum type="arabicPeriod"/>
            </a:pPr>
            <a:r>
              <a:rPr lang="tr-TR" sz="2400" dirty="0" smtClean="0">
                <a:latin typeface="Microsoft Sans Serif" pitchFamily="34" charset="0"/>
                <a:cs typeface="Microsoft Sans Serif" pitchFamily="34" charset="0"/>
              </a:rPr>
              <a:t>Tüm konektör ve uygunlaştırma adaptörleri iyice temizlenir.</a:t>
            </a:r>
          </a:p>
          <a:p>
            <a:pPr marL="457200" indent="-457200" algn="just">
              <a:buFont typeface="+mj-lt"/>
              <a:buAutoNum type="arabicPeriod"/>
            </a:pPr>
            <a:r>
              <a:rPr lang="tr-TR" sz="2400" dirty="0" smtClean="0">
                <a:latin typeface="Microsoft Sans Serif" pitchFamily="34" charset="0"/>
                <a:cs typeface="Microsoft Sans Serif" pitchFamily="34" charset="0"/>
              </a:rPr>
              <a:t>ODTR cihazının ilk 250 metrelik ölçümlere karşı cevap vermemesi nedeniyle gerekiyorsa 250 metrelik ilave kablo takılır.</a:t>
            </a:r>
          </a:p>
          <a:p>
            <a:pPr marL="457200" indent="-457200" algn="just">
              <a:buFont typeface="+mj-lt"/>
              <a:buAutoNum type="arabicPeriod"/>
            </a:pPr>
            <a:r>
              <a:rPr lang="tr-TR" sz="2400" dirty="0" smtClean="0">
                <a:latin typeface="Microsoft Sans Serif" pitchFamily="34" charset="0"/>
                <a:cs typeface="Microsoft Sans Serif" pitchFamily="34" charset="0"/>
              </a:rPr>
              <a:t>Hangi dalga boyunda test işlemi yapılacak ise dalga boyunun ve diğer parametrelerin ayarları yapılır.</a:t>
            </a:r>
          </a:p>
          <a:p>
            <a:pPr marL="457200" indent="-457200" algn="just">
              <a:buFont typeface="+mj-lt"/>
              <a:buAutoNum type="arabicPeriod"/>
            </a:pPr>
            <a:r>
              <a:rPr lang="tr-TR" sz="2400" dirty="0" smtClean="0">
                <a:latin typeface="Microsoft Sans Serif" pitchFamily="34" charset="0"/>
                <a:cs typeface="Microsoft Sans Serif" pitchFamily="34" charset="0"/>
              </a:rPr>
              <a:t>Çok önemli ölçümlerde özelliği önceden bilinen bir kablo ile test yapılarak kalibrasyon test edilir.</a:t>
            </a:r>
          </a:p>
          <a:p>
            <a:pPr marL="457200" indent="-457200" algn="just">
              <a:buFont typeface="+mj-lt"/>
              <a:buAutoNum type="arabicPeriod"/>
            </a:pPr>
            <a:r>
              <a:rPr lang="tr-TR" sz="2400" dirty="0" smtClean="0">
                <a:latin typeface="Microsoft Sans Serif" pitchFamily="34" charset="0"/>
                <a:cs typeface="Microsoft Sans Serif" pitchFamily="34" charset="0"/>
              </a:rPr>
              <a:t>İlgili kabloya ODTR cihazı bağlanarak takip işlemi yapılır. </a:t>
            </a:r>
          </a:p>
          <a:p>
            <a:pPr marL="457200" indent="-457200" algn="just">
              <a:buFont typeface="+mj-lt"/>
              <a:buAutoNum type="arabicPeriod"/>
            </a:pPr>
            <a:r>
              <a:rPr lang="tr-TR" sz="2400" dirty="0" smtClean="0">
                <a:latin typeface="Microsoft Sans Serif" pitchFamily="34" charset="0"/>
                <a:cs typeface="Microsoft Sans Serif" pitchFamily="34" charset="0"/>
              </a:rPr>
              <a:t>Ölçüm sonuçları A noktasından B noktasına ve B noktasından A noktasına doğru raporlanır.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4" name="13 Resim"/>
          <p:cNvPicPr/>
          <p:nvPr/>
        </p:nvPicPr>
        <p:blipFill rotWithShape="1">
          <a:blip r:embed="rId2">
            <a:extLst>
              <a:ext uri="{28A0092B-C50C-407E-A947-70E740481C1C}">
                <a14:useLocalDpi xmlns:a14="http://schemas.microsoft.com/office/drawing/2010/main" xmlns:lc="http://schemas.openxmlformats.org/drawingml/2006/lockedCanvas" xmlns="" val="0"/>
              </a:ext>
            </a:extLst>
          </a:blip>
          <a:srcRect t="6666"/>
          <a:stretch/>
        </p:blipFill>
        <p:spPr bwMode="auto">
          <a:xfrm>
            <a:off x="1107257" y="1357298"/>
            <a:ext cx="6929486" cy="4857783"/>
          </a:xfrm>
          <a:prstGeom prst="rect">
            <a:avLst/>
          </a:prstGeom>
          <a:noFill/>
          <a:ln>
            <a:noFill/>
          </a:ln>
          <a:extLst>
            <a:ext uri="{53640926-AAD7-44D8-BBD7-CCE9431645EC}">
              <a14:shadowObscured xmlns:a14="http://schemas.microsoft.com/office/drawing/2010/main" xmlns:lc="http://schemas.openxmlformats.org/drawingml/2006/lockedCanvas" xmln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r>
              <a:rPr lang="tr-TR" sz="2200" dirty="0" smtClean="0">
                <a:latin typeface="Microsoft Sans Serif" pitchFamily="34" charset="0"/>
                <a:cs typeface="Microsoft Sans Serif" pitchFamily="34" charset="0"/>
              </a:rPr>
              <a:t>Şekil incelendiğinde ODTR cihazının ilk 250 metrelik işlem için ilave kablo takılmıştır. </a:t>
            </a:r>
          </a:p>
          <a:p>
            <a:pPr algn="just"/>
            <a:r>
              <a:rPr lang="tr-TR" sz="2200" dirty="0" smtClean="0">
                <a:latin typeface="Microsoft Sans Serif" pitchFamily="34" charset="0"/>
                <a:cs typeface="Microsoft Sans Serif" pitchFamily="34" charset="0"/>
              </a:rPr>
              <a:t>Kablonun eklendiği noktada ilk yansıma gerçekleşmiştir. 3 adet mavi renkte gösterilen konektör bağlantısı yansıyan sinyal ile beraber bir pik yaparak belli bir oranda zayıflamaya neden olmuştur. </a:t>
            </a:r>
          </a:p>
          <a:p>
            <a:pPr algn="just"/>
            <a:r>
              <a:rPr lang="tr-TR" sz="2200" dirty="0" smtClean="0">
                <a:latin typeface="Microsoft Sans Serif" pitchFamily="34" charset="0"/>
                <a:cs typeface="Microsoft Sans Serif" pitchFamily="34" charset="0"/>
              </a:rPr>
              <a:t>Bu pik iki konektör arasında hava olmasından dolayıdır. </a:t>
            </a:r>
          </a:p>
          <a:p>
            <a:pPr algn="just"/>
            <a:r>
              <a:rPr lang="tr-TR" sz="2200" dirty="0" smtClean="0">
                <a:latin typeface="Microsoft Sans Serif" pitchFamily="34" charset="0"/>
                <a:cs typeface="Microsoft Sans Serif" pitchFamily="34" charset="0"/>
              </a:rPr>
              <a:t>En çok yansıma 2. konektör ekinde olmuştur. </a:t>
            </a:r>
          </a:p>
          <a:p>
            <a:pPr algn="just"/>
            <a:r>
              <a:rPr lang="tr-TR" sz="2200" dirty="0" smtClean="0">
                <a:latin typeface="Microsoft Sans Serif" pitchFamily="34" charset="0"/>
                <a:cs typeface="Microsoft Sans Serif" pitchFamily="34" charset="0"/>
              </a:rPr>
              <a:t>Yalnız konektörlerin zayıflamalarına bakıldığında hemen hemen hepsinin aynı oranda olduğu görülmektedir. </a:t>
            </a:r>
          </a:p>
          <a:p>
            <a:pPr algn="just"/>
            <a:r>
              <a:rPr lang="tr-TR" sz="2200" dirty="0" smtClean="0">
                <a:latin typeface="Microsoft Sans Serif" pitchFamily="34" charset="0"/>
                <a:cs typeface="Microsoft Sans Serif" pitchFamily="34" charset="0"/>
              </a:rPr>
              <a:t>Bu zayıflamalar standartlar dâhilinde ve şartnameler uygun olduğu sürece kabul edilebilmektedir.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Tarihi</a:t>
            </a:r>
            <a:endParaRPr lang="tr-TR" dirty="0"/>
          </a:p>
        </p:txBody>
      </p:sp>
      <p:sp>
        <p:nvSpPr>
          <p:cNvPr id="3" name="2 İçerik Yer Tutucusu"/>
          <p:cNvSpPr>
            <a:spLocks noGrp="1"/>
          </p:cNvSpPr>
          <p:nvPr>
            <p:ph sz="quarter" idx="1"/>
          </p:nvPr>
        </p:nvSpPr>
        <p:spPr/>
        <p:txBody>
          <a:bodyPr>
            <a:noAutofit/>
          </a:bodyPr>
          <a:lstStyle/>
          <a:p>
            <a:r>
              <a:rPr lang="tr-TR" sz="2000" b="1" dirty="0" smtClean="0">
                <a:latin typeface="Microsoft Sans Serif" pitchFamily="34" charset="0"/>
                <a:cs typeface="Microsoft Sans Serif" pitchFamily="34" charset="0"/>
              </a:rPr>
              <a:t>1997</a:t>
            </a:r>
            <a:r>
              <a:rPr lang="tr-TR" sz="2000" dirty="0" smtClean="0">
                <a:latin typeface="Microsoft Sans Serif" pitchFamily="34" charset="0"/>
                <a:cs typeface="Microsoft Sans Serif" pitchFamily="34" charset="0"/>
              </a:rPr>
              <a:t> yılında, 40Gb/sn’ </a:t>
            </a:r>
            <a:r>
              <a:rPr lang="tr-TR" sz="2000" dirty="0" err="1" smtClean="0">
                <a:latin typeface="Microsoft Sans Serif" pitchFamily="34" charset="0"/>
                <a:cs typeface="Microsoft Sans Serif" pitchFamily="34" charset="0"/>
              </a:rPr>
              <a:t>lik</a:t>
            </a:r>
            <a:r>
              <a:rPr lang="tr-TR" sz="2000" dirty="0" smtClean="0">
                <a:latin typeface="Microsoft Sans Serif" pitchFamily="34" charset="0"/>
                <a:cs typeface="Microsoft Sans Serif" pitchFamily="34" charset="0"/>
              </a:rPr>
              <a:t> veri transferi yapabilen300 </a:t>
            </a:r>
            <a:r>
              <a:rPr lang="tr-TR" sz="2000" dirty="0" err="1" smtClean="0">
                <a:latin typeface="Microsoft Sans Serif" pitchFamily="34" charset="0"/>
                <a:cs typeface="Microsoft Sans Serif" pitchFamily="34" charset="0"/>
              </a:rPr>
              <a:t>Km’lik</a:t>
            </a:r>
            <a:r>
              <a:rPr lang="tr-TR" sz="2000" dirty="0" smtClean="0">
                <a:latin typeface="Microsoft Sans Serif" pitchFamily="34" charset="0"/>
                <a:cs typeface="Microsoft Sans Serif" pitchFamily="34" charset="0"/>
              </a:rPr>
              <a:t> Fiber üretildi.</a:t>
            </a:r>
          </a:p>
          <a:p>
            <a:r>
              <a:rPr lang="tr-TR" sz="2000" b="1" dirty="0" smtClean="0">
                <a:latin typeface="Microsoft Sans Serif" pitchFamily="34" charset="0"/>
                <a:cs typeface="Microsoft Sans Serif" pitchFamily="34" charset="0"/>
              </a:rPr>
              <a:t>2000</a:t>
            </a:r>
            <a:r>
              <a:rPr lang="tr-TR" sz="2000" dirty="0" smtClean="0">
                <a:latin typeface="Microsoft Sans Serif" pitchFamily="34" charset="0"/>
                <a:cs typeface="Microsoft Sans Serif" pitchFamily="34" charset="0"/>
              </a:rPr>
              <a:t> yıllına gelindiğinde, Tek fiber üzerinden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iletim hızlarına ulaşıldı.</a:t>
            </a:r>
          </a:p>
          <a:p>
            <a:r>
              <a:rPr lang="tr-TR" sz="2000" b="1" dirty="0" smtClean="0">
                <a:latin typeface="Microsoft Sans Serif" pitchFamily="34" charset="0"/>
                <a:cs typeface="Microsoft Sans Serif" pitchFamily="34" charset="0"/>
              </a:rPr>
              <a:t>2009</a:t>
            </a:r>
            <a:r>
              <a:rPr lang="tr-TR" sz="2000" dirty="0" smtClean="0">
                <a:latin typeface="Microsoft Sans Serif" pitchFamily="34" charset="0"/>
                <a:cs typeface="Microsoft Sans Serif" pitchFamily="34" charset="0"/>
              </a:rPr>
              <a:t> yılında </a:t>
            </a:r>
            <a:r>
              <a:rPr lang="tr-TR" sz="2000" dirty="0" err="1" smtClean="0">
                <a:latin typeface="Microsoft Sans Serif" pitchFamily="34" charset="0"/>
                <a:cs typeface="Microsoft Sans Serif" pitchFamily="34" charset="0"/>
              </a:rPr>
              <a:t>Alcatel</a:t>
            </a:r>
            <a:r>
              <a:rPr lang="tr-TR" sz="2000" dirty="0" smtClean="0">
                <a:latin typeface="Microsoft Sans Serif" pitchFamily="34" charset="0"/>
                <a:cs typeface="Microsoft Sans Serif" pitchFamily="34" charset="0"/>
              </a:rPr>
              <a:t>-</a:t>
            </a:r>
            <a:r>
              <a:rPr lang="tr-TR" sz="2000" dirty="0" err="1" smtClean="0">
                <a:latin typeface="Microsoft Sans Serif" pitchFamily="34" charset="0"/>
                <a:cs typeface="Microsoft Sans Serif" pitchFamily="34" charset="0"/>
              </a:rPr>
              <a:t>Lucent</a:t>
            </a:r>
            <a:r>
              <a:rPr lang="tr-TR" sz="2000" dirty="0" smtClean="0">
                <a:latin typeface="Microsoft Sans Serif" pitchFamily="34" charset="0"/>
                <a:cs typeface="Microsoft Sans Serif" pitchFamily="34" charset="0"/>
              </a:rPr>
              <a:t> şirketi 15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etkin hıza ve kanal başına 100 </a:t>
            </a:r>
            <a:r>
              <a:rPr lang="tr-TR" sz="2000" dirty="0" err="1" smtClean="0">
                <a:latin typeface="Microsoft Sans Serif" pitchFamily="34" charset="0"/>
                <a:cs typeface="Microsoft Sans Serif" pitchFamily="34" charset="0"/>
              </a:rPr>
              <a:t>Gbit</a:t>
            </a:r>
            <a:r>
              <a:rPr lang="tr-TR" sz="2000" dirty="0" smtClean="0">
                <a:latin typeface="Microsoft Sans Serif" pitchFamily="34" charset="0"/>
                <a:cs typeface="Microsoft Sans Serif" pitchFamily="34" charset="0"/>
              </a:rPr>
              <a:t>/s hıza ulaşmıştır.</a:t>
            </a:r>
          </a:p>
          <a:p>
            <a:r>
              <a:rPr lang="tr-TR" sz="2000" b="1" dirty="0" smtClean="0">
                <a:latin typeface="Microsoft Sans Serif" pitchFamily="34" charset="0"/>
                <a:cs typeface="Microsoft Sans Serif" pitchFamily="34" charset="0"/>
              </a:rPr>
              <a:t>2010</a:t>
            </a:r>
            <a:r>
              <a:rPr lang="tr-TR" sz="2000" dirty="0" smtClean="0">
                <a:latin typeface="Microsoft Sans Serif" pitchFamily="34" charset="0"/>
                <a:cs typeface="Microsoft Sans Serif" pitchFamily="34" charset="0"/>
              </a:rPr>
              <a:t> yılında </a:t>
            </a:r>
            <a:r>
              <a:rPr lang="tr-TR" sz="2000" dirty="0" err="1" smtClean="0">
                <a:latin typeface="Microsoft Sans Serif" pitchFamily="34" charset="0"/>
                <a:cs typeface="Microsoft Sans Serif" pitchFamily="34" charset="0"/>
              </a:rPr>
              <a:t>Nippon</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Telegraph</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and</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Telephone</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Corporation</a:t>
            </a:r>
            <a:r>
              <a:rPr lang="tr-TR" sz="2000" dirty="0" smtClean="0">
                <a:latin typeface="Microsoft Sans Serif" pitchFamily="34" charset="0"/>
                <a:cs typeface="Microsoft Sans Serif" pitchFamily="34" charset="0"/>
              </a:rPr>
              <a:t> (NTT) şirketi 69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etkin hıza ve kanal başına 171 </a:t>
            </a:r>
            <a:r>
              <a:rPr lang="tr-TR" sz="2000" dirty="0" err="1" smtClean="0">
                <a:latin typeface="Microsoft Sans Serif" pitchFamily="34" charset="0"/>
                <a:cs typeface="Microsoft Sans Serif" pitchFamily="34" charset="0"/>
              </a:rPr>
              <a:t>Gbit</a:t>
            </a:r>
            <a:r>
              <a:rPr lang="tr-TR" sz="2000" dirty="0" smtClean="0">
                <a:latin typeface="Microsoft Sans Serif" pitchFamily="34" charset="0"/>
                <a:cs typeface="Microsoft Sans Serif" pitchFamily="34" charset="0"/>
              </a:rPr>
              <a:t>/s hıza ulaşmıştır. </a:t>
            </a:r>
          </a:p>
          <a:p>
            <a:r>
              <a:rPr lang="tr-TR" sz="2000" b="1" dirty="0" smtClean="0">
                <a:latin typeface="Microsoft Sans Serif" pitchFamily="34" charset="0"/>
                <a:cs typeface="Microsoft Sans Serif" pitchFamily="34" charset="0"/>
              </a:rPr>
              <a:t>2011</a:t>
            </a:r>
            <a:r>
              <a:rPr lang="tr-TR" sz="2000" dirty="0" smtClean="0">
                <a:latin typeface="Microsoft Sans Serif" pitchFamily="34" charset="0"/>
                <a:cs typeface="Microsoft Sans Serif" pitchFamily="34" charset="0"/>
              </a:rPr>
              <a:t> yılında </a:t>
            </a:r>
            <a:r>
              <a:rPr lang="tr-TR" sz="2000" dirty="0" err="1" smtClean="0">
                <a:latin typeface="Microsoft Sans Serif" pitchFamily="34" charset="0"/>
                <a:cs typeface="Microsoft Sans Serif" pitchFamily="34" charset="0"/>
              </a:rPr>
              <a:t>Karlsruhe</a:t>
            </a:r>
            <a:r>
              <a:rPr lang="tr-TR" sz="2000"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Institute</a:t>
            </a:r>
            <a:r>
              <a:rPr lang="tr-TR" sz="2000" dirty="0" smtClean="0">
                <a:latin typeface="Microsoft Sans Serif" pitchFamily="34" charset="0"/>
                <a:cs typeface="Microsoft Sans Serif" pitchFamily="34" charset="0"/>
              </a:rPr>
              <a:t> of </a:t>
            </a:r>
            <a:r>
              <a:rPr lang="tr-TR" sz="2000" dirty="0" err="1" smtClean="0">
                <a:latin typeface="Microsoft Sans Serif" pitchFamily="34" charset="0"/>
                <a:cs typeface="Microsoft Sans Serif" pitchFamily="34" charset="0"/>
              </a:rPr>
              <a:t>Technology</a:t>
            </a:r>
            <a:r>
              <a:rPr lang="tr-TR" sz="2000" dirty="0" smtClean="0">
                <a:latin typeface="Microsoft Sans Serif" pitchFamily="34" charset="0"/>
                <a:cs typeface="Microsoft Sans Serif" pitchFamily="34" charset="0"/>
              </a:rPr>
              <a:t> (</a:t>
            </a:r>
            <a:r>
              <a:rPr lang="tr-TR" sz="2000" u="sng" dirty="0" smtClean="0">
                <a:latin typeface="Microsoft Sans Serif" pitchFamily="34" charset="0"/>
                <a:cs typeface="Microsoft Sans Serif" pitchFamily="34" charset="0"/>
                <a:hlinkClick r:id="rId2" tooltip="Karlsruhe Institute of Technology"/>
              </a:rPr>
              <a:t>KIT</a:t>
            </a:r>
            <a:r>
              <a:rPr lang="tr-TR" sz="2000" dirty="0" smtClean="0">
                <a:latin typeface="Microsoft Sans Serif" pitchFamily="34" charset="0"/>
                <a:cs typeface="Microsoft Sans Serif" pitchFamily="34" charset="0"/>
              </a:rPr>
              <a:t>) şirketi 26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etkin hıza ve kanal başına 26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hıza aynı yılda NEC </a:t>
            </a:r>
            <a:r>
              <a:rPr lang="tr-TR" sz="2000" dirty="0" err="1" smtClean="0">
                <a:latin typeface="Microsoft Sans Serif" pitchFamily="34" charset="0"/>
                <a:cs typeface="Microsoft Sans Serif" pitchFamily="34" charset="0"/>
              </a:rPr>
              <a:t>Corporation</a:t>
            </a:r>
            <a:r>
              <a:rPr lang="tr-TR" sz="2000" dirty="0" smtClean="0">
                <a:latin typeface="Microsoft Sans Serif" pitchFamily="34" charset="0"/>
                <a:cs typeface="Microsoft Sans Serif" pitchFamily="34" charset="0"/>
              </a:rPr>
              <a:t> 101 </a:t>
            </a:r>
            <a:r>
              <a:rPr lang="tr-TR" sz="2000" dirty="0" err="1" smtClean="0">
                <a:latin typeface="Microsoft Sans Serif" pitchFamily="34" charset="0"/>
                <a:cs typeface="Microsoft Sans Serif" pitchFamily="34" charset="0"/>
              </a:rPr>
              <a:t>Tbit</a:t>
            </a:r>
            <a:r>
              <a:rPr lang="tr-TR" sz="2000" dirty="0" smtClean="0">
                <a:latin typeface="Microsoft Sans Serif" pitchFamily="34" charset="0"/>
                <a:cs typeface="Microsoft Sans Serif" pitchFamily="34" charset="0"/>
              </a:rPr>
              <a:t>/s etkin hız ve kanal başına da  273Gbit/s ulaşmıştır. </a:t>
            </a:r>
          </a:p>
          <a:p>
            <a:r>
              <a:rPr lang="tr-TR" sz="2000" b="1" dirty="0" smtClean="0">
                <a:latin typeface="Microsoft Sans Serif" pitchFamily="34" charset="0"/>
                <a:cs typeface="Microsoft Sans Serif" pitchFamily="34" charset="0"/>
              </a:rPr>
              <a:t>2012</a:t>
            </a:r>
            <a:r>
              <a:rPr lang="tr-TR" sz="2000" dirty="0" smtClean="0">
                <a:latin typeface="Microsoft Sans Serif" pitchFamily="34" charset="0"/>
                <a:cs typeface="Microsoft Sans Serif" pitchFamily="34" charset="0"/>
              </a:rPr>
              <a:t> yılında da </a:t>
            </a:r>
            <a:r>
              <a:rPr lang="tr-TR" sz="2000" u="sng" dirty="0" smtClean="0">
                <a:latin typeface="Microsoft Sans Serif" pitchFamily="34" charset="0"/>
                <a:cs typeface="Microsoft Sans Serif" pitchFamily="34" charset="0"/>
                <a:hlinkClick r:id="rId3" tooltip="NEC"/>
              </a:rPr>
              <a:t>NEC</a:t>
            </a:r>
            <a:r>
              <a:rPr lang="tr-TR" sz="2000" dirty="0" smtClean="0">
                <a:latin typeface="Microsoft Sans Serif" pitchFamily="34" charset="0"/>
                <a:cs typeface="Microsoft Sans Serif" pitchFamily="34" charset="0"/>
              </a:rPr>
              <a:t>, </a:t>
            </a:r>
            <a:r>
              <a:rPr lang="tr-TR" sz="2000" u="sng" dirty="0" err="1" smtClean="0">
                <a:latin typeface="Microsoft Sans Serif" pitchFamily="34" charset="0"/>
                <a:cs typeface="Microsoft Sans Serif" pitchFamily="34" charset="0"/>
                <a:hlinkClick r:id="rId4" tooltip="Corning Inc."/>
              </a:rPr>
              <a:t>Corning</a:t>
            </a:r>
            <a:r>
              <a:rPr lang="tr-TR" sz="2000" u="sng" dirty="0" smtClean="0">
                <a:latin typeface="Microsoft Sans Serif" pitchFamily="34" charset="0"/>
                <a:cs typeface="Microsoft Sans Serif" pitchFamily="34" charset="0"/>
              </a:rPr>
              <a:t> </a:t>
            </a:r>
            <a:r>
              <a:rPr lang="tr-TR" sz="2000" dirty="0" err="1" smtClean="0">
                <a:latin typeface="Microsoft Sans Serif" pitchFamily="34" charset="0"/>
                <a:cs typeface="Microsoft Sans Serif" pitchFamily="34" charset="0"/>
              </a:rPr>
              <a:t>Incorporated</a:t>
            </a:r>
            <a:r>
              <a:rPr lang="tr-TR" sz="2000" dirty="0" smtClean="0">
                <a:latin typeface="Microsoft Sans Serif" pitchFamily="34" charset="0"/>
                <a:cs typeface="Microsoft Sans Serif" pitchFamily="34" charset="0"/>
              </a:rPr>
              <a:t> şirketleri 1.05 </a:t>
            </a:r>
            <a:r>
              <a:rPr lang="tr-TR" sz="2000" dirty="0" err="1" smtClean="0">
                <a:latin typeface="Microsoft Sans Serif" pitchFamily="34" charset="0"/>
                <a:cs typeface="Microsoft Sans Serif" pitchFamily="34" charset="0"/>
              </a:rPr>
              <a:t>Petabit</a:t>
            </a:r>
            <a:r>
              <a:rPr lang="tr-TR" sz="2000" dirty="0" smtClean="0">
                <a:latin typeface="Microsoft Sans Serif" pitchFamily="34" charset="0"/>
                <a:cs typeface="Microsoft Sans Serif" pitchFamily="34" charset="0"/>
              </a:rPr>
              <a:t>/s etkin hıza ulaşmıştır.</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p:txBody>
          <a:bodyPr>
            <a:normAutofit/>
          </a:bodyPr>
          <a:lstStyle/>
          <a:p>
            <a:pPr algn="just"/>
            <a:r>
              <a:rPr lang="tr-TR" sz="2200" dirty="0" smtClean="0">
                <a:latin typeface="Microsoft Sans Serif" pitchFamily="34" charset="0"/>
                <a:cs typeface="Microsoft Sans Serif" pitchFamily="34" charset="0"/>
              </a:rPr>
              <a:t>Grafik incelendiğinde kablo mesafesine bağlı olarak zayıflama sabit bir meyil ile inmektedir. </a:t>
            </a:r>
          </a:p>
          <a:p>
            <a:pPr algn="just"/>
            <a:r>
              <a:rPr lang="tr-TR" sz="2200" dirty="0" smtClean="0">
                <a:latin typeface="Microsoft Sans Serif" pitchFamily="34" charset="0"/>
                <a:cs typeface="Microsoft Sans Serif" pitchFamily="34" charset="0"/>
              </a:rPr>
              <a:t>Tam ortada gerçekleşen </a:t>
            </a:r>
            <a:r>
              <a:rPr lang="tr-TR" sz="2200" dirty="0" err="1" smtClean="0">
                <a:latin typeface="Microsoft Sans Serif" pitchFamily="34" charset="0"/>
                <a:cs typeface="Microsoft Sans Serif" pitchFamily="34" charset="0"/>
              </a:rPr>
              <a:t>füzyonlama</a:t>
            </a:r>
            <a:r>
              <a:rPr lang="tr-TR" sz="2200" dirty="0" smtClean="0">
                <a:latin typeface="Microsoft Sans Serif" pitchFamily="34" charset="0"/>
                <a:cs typeface="Microsoft Sans Serif" pitchFamily="34" charset="0"/>
              </a:rPr>
              <a:t> işleminde yansıma belli olmaktadır. Aynı şekilde kayıp söz konusudur. </a:t>
            </a:r>
          </a:p>
          <a:p>
            <a:pPr algn="just"/>
            <a:r>
              <a:rPr lang="tr-TR" sz="2200" dirty="0" smtClean="0">
                <a:latin typeface="Microsoft Sans Serif" pitchFamily="34" charset="0"/>
                <a:cs typeface="Microsoft Sans Serif" pitchFamily="34" charset="0"/>
              </a:rPr>
              <a:t>Yansımanın fazla olmadığı noktalar füzyon eki, yansımanın fazla olduğu noktalarda konektör eki olarak yorumlanabilir. </a:t>
            </a:r>
          </a:p>
          <a:p>
            <a:pPr algn="just"/>
            <a:r>
              <a:rPr lang="tr-TR" sz="2200" dirty="0" smtClean="0">
                <a:latin typeface="Microsoft Sans Serif" pitchFamily="34" charset="0"/>
                <a:cs typeface="Microsoft Sans Serif" pitchFamily="34" charset="0"/>
              </a:rPr>
              <a:t>Bu grafiği çizenin bilgisayar yazılımı olduğu unutulmamalıdır. Kullanıcının kullandığı cihaza göre ek yapısına alışması çok önemlidir. </a:t>
            </a:r>
          </a:p>
          <a:p>
            <a:pPr algn="just"/>
            <a:r>
              <a:rPr lang="tr-TR" sz="2200" dirty="0" smtClean="0">
                <a:latin typeface="Microsoft Sans Serif" pitchFamily="34" charset="0"/>
                <a:cs typeface="Microsoft Sans Serif" pitchFamily="34" charset="0"/>
              </a:rPr>
              <a:t>Son olarak şekil yine incelendiğinde, en son iki konektör eki ile fiber hattın sonlandığı görülmektedir.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3214686"/>
            <a:ext cx="8229600" cy="3286148"/>
          </a:xfrm>
        </p:spPr>
        <p:txBody>
          <a:bodyPr>
            <a:normAutofit lnSpcReduction="10000"/>
          </a:bodyPr>
          <a:lstStyle/>
          <a:p>
            <a:pPr algn="just"/>
            <a:r>
              <a:rPr lang="tr-TR" sz="2200" dirty="0" smtClean="0">
                <a:latin typeface="Microsoft Sans Serif" pitchFamily="34" charset="0"/>
                <a:cs typeface="Microsoft Sans Serif" pitchFamily="34" charset="0"/>
              </a:rPr>
              <a:t>Yukarıdaki şekilde, ODTR ölçümlerinde karşılaşılacak 3 temel şekil verilmiştir: </a:t>
            </a:r>
          </a:p>
          <a:p>
            <a:pPr algn="just"/>
            <a:r>
              <a:rPr lang="tr-TR" sz="2200" dirty="0" smtClean="0">
                <a:latin typeface="Microsoft Sans Serif" pitchFamily="34" charset="0"/>
                <a:cs typeface="Microsoft Sans Serif" pitchFamily="34" charset="0"/>
              </a:rPr>
              <a:t>(a)’ </a:t>
            </a:r>
            <a:r>
              <a:rPr lang="tr-TR" sz="2200" dirty="0" err="1" smtClean="0">
                <a:latin typeface="Microsoft Sans Serif" pitchFamily="34" charset="0"/>
                <a:cs typeface="Microsoft Sans Serif" pitchFamily="34" charset="0"/>
              </a:rPr>
              <a:t>daki</a:t>
            </a:r>
            <a:r>
              <a:rPr lang="tr-TR" sz="2200" dirty="0" smtClean="0">
                <a:latin typeface="Microsoft Sans Serif" pitchFamily="34" charset="0"/>
                <a:cs typeface="Microsoft Sans Serif" pitchFamily="34" charset="0"/>
              </a:rPr>
              <a:t> şekilde eksiz bir fiber kablonun uzunluğundan dolayı uğradığı kayıp gözükmektedir. </a:t>
            </a:r>
          </a:p>
          <a:p>
            <a:pPr algn="just"/>
            <a:r>
              <a:rPr lang="tr-TR" sz="2200" dirty="0" smtClean="0">
                <a:latin typeface="Microsoft Sans Serif" pitchFamily="34" charset="0"/>
                <a:cs typeface="Microsoft Sans Serif" pitchFamily="34" charset="0"/>
              </a:rPr>
              <a:t>(b)’ deki şekilde füzyon eki yapılmış ek kaybı gözükmektedir. </a:t>
            </a:r>
          </a:p>
          <a:p>
            <a:pPr algn="just"/>
            <a:r>
              <a:rPr lang="tr-TR" sz="2200" dirty="0" smtClean="0">
                <a:latin typeface="Microsoft Sans Serif" pitchFamily="34" charset="0"/>
                <a:cs typeface="Microsoft Sans Serif" pitchFamily="34" charset="0"/>
              </a:rPr>
              <a:t>(c)’de ise yansıması yüksek bir konektör kaybı gösterilmektedir.</a:t>
            </a:r>
          </a:p>
          <a:p>
            <a:pPr algn="just"/>
            <a:r>
              <a:rPr lang="tr-TR" sz="2200" dirty="0" smtClean="0">
                <a:latin typeface="Microsoft Sans Serif" pitchFamily="34" charset="0"/>
                <a:cs typeface="Microsoft Sans Serif" pitchFamily="34" charset="0"/>
              </a:rPr>
              <a:t>Şekiller incelendiğinde düşey eksen zayıflamayı yatay eksen ise kaçıncı metrede kaybın başladığını göstermektedir.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14" name="13 Resim"/>
          <p:cNvPicPr/>
          <p:nvPr/>
        </p:nvPicPr>
        <p:blipFill>
          <a:blip r:embed="rId2">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821505" y="1357298"/>
            <a:ext cx="7500990" cy="1857388"/>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1357298"/>
            <a:ext cx="8229600" cy="5143536"/>
          </a:xfrm>
        </p:spPr>
        <p:txBody>
          <a:bodyPr>
            <a:noAutofit/>
          </a:bodyPr>
          <a:lstStyle/>
          <a:p>
            <a:pPr algn="just"/>
            <a:r>
              <a:rPr lang="tr-TR" sz="2300" dirty="0" smtClean="0">
                <a:latin typeface="Microsoft Sans Serif" pitchFamily="34" charset="0"/>
                <a:cs typeface="Microsoft Sans Serif" pitchFamily="34" charset="0"/>
              </a:rPr>
              <a:t>ODTR ölçümünün çift yönlü olarak yapılması gerekmektedir.</a:t>
            </a:r>
          </a:p>
          <a:p>
            <a:pPr algn="just"/>
            <a:r>
              <a:rPr lang="tr-TR" sz="2300" dirty="0" smtClean="0">
                <a:latin typeface="Microsoft Sans Serif" pitchFamily="34" charset="0"/>
                <a:cs typeface="Microsoft Sans Serif" pitchFamily="34" charset="0"/>
              </a:rPr>
              <a:t>Bu şu anlama gelmektedir: Örneğin A noktası ile B noktası arasındaki zayıflama ölçülürken ODTR cihazı A noktasına bağlanarak yapılan zayıflama ölçümü ayrıca ODTR cihazı B noktasına bağlanarak tekrar edilmelidir. Daha sonra kritik noktalardaki zayıflamaların her iki ölçümdeki ortalamaları alınarak kayıplar bu şekilde test sonuçlarına yazılmalıdır. </a:t>
            </a:r>
          </a:p>
          <a:p>
            <a:pPr algn="just"/>
            <a:r>
              <a:rPr lang="tr-TR" sz="2300" dirty="0" smtClean="0">
                <a:latin typeface="Microsoft Sans Serif" pitchFamily="34" charset="0"/>
                <a:cs typeface="Microsoft Sans Serif" pitchFamily="34" charset="0"/>
              </a:rPr>
              <a:t>Ölçüm yaparken bazı farklı durumlar çıkabilir. Örneğin bir yönde yapılan ölçümde zayıflama -0.7 </a:t>
            </a:r>
            <a:r>
              <a:rPr lang="tr-TR" sz="2300" dirty="0" err="1" smtClean="0">
                <a:latin typeface="Microsoft Sans Serif" pitchFamily="34" charset="0"/>
                <a:cs typeface="Microsoft Sans Serif" pitchFamily="34" charset="0"/>
              </a:rPr>
              <a:t>dB</a:t>
            </a:r>
            <a:r>
              <a:rPr lang="tr-TR" sz="2300" dirty="0" smtClean="0">
                <a:latin typeface="Microsoft Sans Serif" pitchFamily="34" charset="0"/>
                <a:cs typeface="Microsoft Sans Serif" pitchFamily="34" charset="0"/>
              </a:rPr>
              <a:t> çıkarken diğer yönde ölçüm yapıldığında aynı noktada +0.3 </a:t>
            </a:r>
            <a:r>
              <a:rPr lang="tr-TR" sz="2300" dirty="0" err="1" smtClean="0">
                <a:latin typeface="Microsoft Sans Serif" pitchFamily="34" charset="0"/>
                <a:cs typeface="Microsoft Sans Serif" pitchFamily="34" charset="0"/>
              </a:rPr>
              <a:t>dB</a:t>
            </a:r>
            <a:r>
              <a:rPr lang="tr-TR" sz="2300" dirty="0" smtClean="0">
                <a:latin typeface="Microsoft Sans Serif" pitchFamily="34" charset="0"/>
                <a:cs typeface="Microsoft Sans Serif" pitchFamily="34" charset="0"/>
              </a:rPr>
              <a:t> yükselme görülebilir. Burada ortalama zayıflama (-0.7+0.3)/2=-0.2 olarak bulunur.  Doğru zayıflama değeri ortalama sonucu çıkan değerdir.</a:t>
            </a:r>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 name="1 Başlık"/>
          <p:cNvSpPr>
            <a:spLocks noGrp="1"/>
          </p:cNvSpPr>
          <p:nvPr>
            <p:ph type="title"/>
          </p:nvPr>
        </p:nvSpPr>
        <p:spPr/>
        <p:txBody>
          <a:bodyPr>
            <a:normAutofit fontScale="90000"/>
          </a:bodyPr>
          <a:lstStyle/>
          <a:p>
            <a:r>
              <a:rPr lang="tr-TR" dirty="0" smtClean="0"/>
              <a:t>ODTR (</a:t>
            </a:r>
            <a:r>
              <a:rPr lang="tr-TR" dirty="0" err="1" smtClean="0"/>
              <a:t>Optical</a:t>
            </a:r>
            <a:r>
              <a:rPr lang="tr-TR" dirty="0" smtClean="0"/>
              <a:t> Time Domain </a:t>
            </a:r>
            <a:r>
              <a:rPr lang="tr-TR" dirty="0" err="1" smtClean="0"/>
              <a:t>Reflectometer</a:t>
            </a:r>
            <a:r>
              <a:rPr lang="tr-TR" dirty="0" smtClean="0"/>
              <a:t>) ile Fiber Optik Hat Ölçümü</a:t>
            </a:r>
            <a:endParaRPr lang="tr-TR" dirty="0"/>
          </a:p>
        </p:txBody>
      </p:sp>
      <p:sp>
        <p:nvSpPr>
          <p:cNvPr id="1034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08"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6510"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Fiber Optik Kablo Kullanım Alanları</a:t>
            </a:r>
            <a:endParaRPr lang="tr-TR" dirty="0"/>
          </a:p>
        </p:txBody>
      </p:sp>
      <p:sp>
        <p:nvSpPr>
          <p:cNvPr id="3" name="2 İçerik Yer Tutucusu"/>
          <p:cNvSpPr>
            <a:spLocks noGrp="1"/>
          </p:cNvSpPr>
          <p:nvPr>
            <p:ph sz="quarter" idx="1"/>
          </p:nvPr>
        </p:nvSpPr>
        <p:spPr/>
        <p:txBody>
          <a:bodyPr>
            <a:noAutofit/>
          </a:bodyPr>
          <a:lstStyle/>
          <a:p>
            <a:pPr algn="just"/>
            <a:r>
              <a:rPr lang="tr-TR" sz="2400" dirty="0" smtClean="0">
                <a:latin typeface="Microsoft Sans Serif" pitchFamily="34" charset="0"/>
                <a:cs typeface="Microsoft Sans Serif" pitchFamily="34" charset="0"/>
              </a:rPr>
              <a:t>Haberleşme alanında yüksek yoğunluklu verileri iletmek ve almak için kullanılmaktadır. Örneğin yayın şirketleri fiber optiği CATV, HDTV, internet, ısmarlamalı video ve diğer uygulamalarda kullanmaktadırlar. </a:t>
            </a:r>
          </a:p>
          <a:p>
            <a:pPr algn="just"/>
            <a:r>
              <a:rPr lang="tr-TR" sz="2400" dirty="0" smtClean="0">
                <a:latin typeface="Microsoft Sans Serif" pitchFamily="34" charset="0"/>
                <a:cs typeface="Microsoft Sans Serif" pitchFamily="34" charset="0"/>
              </a:rPr>
              <a:t>Endüstriyel ve ticari olarak algılayıcı yapımında, elektromanyetik karışmanın olduğu bölgelerde bilgi taşımada, aydınlatmada, otomobillerde, uçaklarda ve diğer endüstriyel platformlarda kablo olarak kullanılmaktadır. </a:t>
            </a:r>
          </a:p>
          <a:p>
            <a:pPr algn="just"/>
            <a:r>
              <a:rPr lang="tr-TR" sz="2400" dirty="0" smtClean="0">
                <a:latin typeface="Microsoft Sans Serif" pitchFamily="34" charset="0"/>
                <a:cs typeface="Microsoft Sans Serif" pitchFamily="34" charset="0"/>
              </a:rPr>
              <a:t>Sağlık alanında ameliyatlarda iç organları, kalın damar yollarını aydınlatmada ışık kılavuzu olarak görüntülemede ve cerrahi operasyonlarda lazer ışığını taşımada kullanılmaktadır.</a:t>
            </a:r>
          </a:p>
          <a:p>
            <a:pPr algn="just"/>
            <a:endParaRPr lang="tr-TR" sz="2400" dirty="0" smtClean="0">
              <a:latin typeface="Microsoft Sans Serif" pitchFamily="34" charset="0"/>
              <a:cs typeface="Microsoft Sans Serif"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Fiber Optik Kablo Avantajları </a:t>
            </a:r>
            <a:endParaRPr lang="tr-TR" dirty="0"/>
          </a:p>
        </p:txBody>
      </p:sp>
      <p:sp>
        <p:nvSpPr>
          <p:cNvPr id="3" name="2 İçerik Yer Tutucusu"/>
          <p:cNvSpPr>
            <a:spLocks noGrp="1"/>
          </p:cNvSpPr>
          <p:nvPr>
            <p:ph sz="quarter" idx="1"/>
          </p:nvPr>
        </p:nvSpPr>
        <p:spPr/>
        <p:txBody>
          <a:bodyPr>
            <a:noAutofit/>
          </a:bodyPr>
          <a:lstStyle/>
          <a:p>
            <a:pPr lvl="0" algn="just"/>
            <a:r>
              <a:rPr lang="tr-TR" sz="2000" dirty="0" smtClean="0">
                <a:latin typeface="Microsoft Sans Serif" pitchFamily="34" charset="0"/>
                <a:cs typeface="Microsoft Sans Serif" pitchFamily="34" charset="0"/>
              </a:rPr>
              <a:t>Uzun vadede düşen maliyet</a:t>
            </a:r>
          </a:p>
          <a:p>
            <a:pPr lvl="0" algn="just"/>
            <a:r>
              <a:rPr lang="tr-TR" sz="2000" dirty="0" smtClean="0">
                <a:latin typeface="Microsoft Sans Serif" pitchFamily="34" charset="0"/>
                <a:cs typeface="Microsoft Sans Serif" pitchFamily="34" charset="0"/>
              </a:rPr>
              <a:t>Uzun mesafelerde düşük sinyal kaybı (genellikle 0,3 </a:t>
            </a:r>
            <a:r>
              <a:rPr lang="tr-TR" sz="2000" dirty="0" err="1" smtClean="0">
                <a:latin typeface="Microsoft Sans Serif" pitchFamily="34" charset="0"/>
                <a:cs typeface="Microsoft Sans Serif" pitchFamily="34" charset="0"/>
              </a:rPr>
              <a:t>dB</a:t>
            </a:r>
            <a:r>
              <a:rPr lang="tr-TR" sz="2000" dirty="0" smtClean="0">
                <a:latin typeface="Microsoft Sans Serif" pitchFamily="34" charset="0"/>
                <a:cs typeface="Microsoft Sans Serif" pitchFamily="34" charset="0"/>
              </a:rPr>
              <a:t>/</a:t>
            </a:r>
            <a:r>
              <a:rPr lang="tr-TR" sz="2000" dirty="0" err="1" smtClean="0">
                <a:latin typeface="Microsoft Sans Serif" pitchFamily="34" charset="0"/>
                <a:cs typeface="Microsoft Sans Serif" pitchFamily="34" charset="0"/>
              </a:rPr>
              <a:t>km’den</a:t>
            </a:r>
            <a:r>
              <a:rPr lang="tr-TR" sz="2000" dirty="0" smtClean="0">
                <a:latin typeface="Microsoft Sans Serif" pitchFamily="34" charset="0"/>
                <a:cs typeface="Microsoft Sans Serif" pitchFamily="34" charset="0"/>
              </a:rPr>
              <a:t> daha az) ve bundan dolayı daha az tekrarlayıcı ile iletimin mümkün olması</a:t>
            </a:r>
          </a:p>
          <a:p>
            <a:pPr lvl="0" algn="just"/>
            <a:r>
              <a:rPr lang="tr-TR" sz="2000" dirty="0" smtClean="0">
                <a:latin typeface="Microsoft Sans Serif" pitchFamily="34" charset="0"/>
                <a:cs typeface="Microsoft Sans Serif" pitchFamily="34" charset="0"/>
              </a:rPr>
              <a:t>Sahada 1,6 </a:t>
            </a:r>
            <a:r>
              <a:rPr lang="tr-TR" sz="2000" dirty="0" err="1" smtClean="0">
                <a:latin typeface="Microsoft Sans Serif" pitchFamily="34" charset="0"/>
                <a:cs typeface="Microsoft Sans Serif" pitchFamily="34" charset="0"/>
              </a:rPr>
              <a:t>Tb</a:t>
            </a:r>
            <a:r>
              <a:rPr lang="tr-TR" sz="2000" dirty="0" smtClean="0">
                <a:latin typeface="Microsoft Sans Serif" pitchFamily="34" charset="0"/>
                <a:cs typeface="Microsoft Sans Serif" pitchFamily="34" charset="0"/>
              </a:rPr>
              <a:t>/s, </a:t>
            </a:r>
            <a:r>
              <a:rPr lang="tr-TR" sz="2000" dirty="0" err="1" smtClean="0">
                <a:latin typeface="Microsoft Sans Serif" pitchFamily="34" charset="0"/>
                <a:cs typeface="Microsoft Sans Serif" pitchFamily="34" charset="0"/>
              </a:rPr>
              <a:t>laboratuvar</a:t>
            </a:r>
            <a:r>
              <a:rPr lang="tr-TR" sz="2000" dirty="0" smtClean="0">
                <a:latin typeface="Microsoft Sans Serif" pitchFamily="34" charset="0"/>
                <a:cs typeface="Microsoft Sans Serif" pitchFamily="34" charset="0"/>
              </a:rPr>
              <a:t> ortamında 20 </a:t>
            </a:r>
            <a:r>
              <a:rPr lang="tr-TR" sz="2000" dirty="0" err="1" smtClean="0">
                <a:latin typeface="Microsoft Sans Serif" pitchFamily="34" charset="0"/>
                <a:cs typeface="Microsoft Sans Serif" pitchFamily="34" charset="0"/>
              </a:rPr>
              <a:t>Tb</a:t>
            </a:r>
            <a:r>
              <a:rPr lang="tr-TR" sz="2000" dirty="0" smtClean="0">
                <a:latin typeface="Microsoft Sans Serif" pitchFamily="34" charset="0"/>
                <a:cs typeface="Microsoft Sans Serif" pitchFamily="34" charset="0"/>
              </a:rPr>
              <a:t>/s hızlara ulaşabilen geniş veri taşıma kapasitesi, bant genişliği</a:t>
            </a:r>
          </a:p>
          <a:p>
            <a:pPr lvl="0" algn="just"/>
            <a:r>
              <a:rPr lang="tr-TR" sz="2000" dirty="0" smtClean="0">
                <a:latin typeface="Microsoft Sans Serif" pitchFamily="34" charset="0"/>
                <a:cs typeface="Microsoft Sans Serif" pitchFamily="34" charset="0"/>
              </a:rPr>
              <a:t>Elektromanyetik girişime karşı bağışıklık</a:t>
            </a:r>
          </a:p>
          <a:p>
            <a:pPr lvl="0" algn="just"/>
            <a:r>
              <a:rPr lang="tr-TR" sz="2000" dirty="0" smtClean="0">
                <a:latin typeface="Microsoft Sans Serif" pitchFamily="34" charset="0"/>
                <a:cs typeface="Microsoft Sans Serif" pitchFamily="34" charset="0"/>
              </a:rPr>
              <a:t>Yüksek direnç özelliğinden dolayı yüksek gerilim cihazlarının yakınında kullanılabilme</a:t>
            </a:r>
          </a:p>
          <a:p>
            <a:pPr lvl="0" algn="just"/>
            <a:r>
              <a:rPr lang="tr-TR" sz="2000" dirty="0" smtClean="0">
                <a:latin typeface="Microsoft Sans Serif" pitchFamily="34" charset="0"/>
                <a:cs typeface="Microsoft Sans Serif" pitchFamily="34" charset="0"/>
              </a:rPr>
              <a:t>Düşük ağırlık</a:t>
            </a:r>
          </a:p>
          <a:p>
            <a:pPr lvl="0" algn="just"/>
            <a:r>
              <a:rPr lang="tr-TR" sz="2000" dirty="0" smtClean="0">
                <a:latin typeface="Microsoft Sans Serif" pitchFamily="34" charset="0"/>
                <a:cs typeface="Microsoft Sans Serif" pitchFamily="34" charset="0"/>
              </a:rPr>
              <a:t>Düşük güçlü sinyallerin iletilebilmesi</a:t>
            </a:r>
          </a:p>
          <a:p>
            <a:pPr lvl="0" algn="just"/>
            <a:r>
              <a:rPr lang="tr-TR" sz="2000" dirty="0" smtClean="0">
                <a:latin typeface="Microsoft Sans Serif" pitchFamily="34" charset="0"/>
                <a:cs typeface="Microsoft Sans Serif" pitchFamily="34" charset="0"/>
              </a:rPr>
              <a:t>Kablolar arası parazitin olmaması</a:t>
            </a:r>
          </a:p>
          <a:p>
            <a:pPr lvl="0" algn="just"/>
            <a:r>
              <a:rPr lang="tr-TR" sz="2000" dirty="0" smtClean="0">
                <a:latin typeface="Microsoft Sans Serif" pitchFamily="34" charset="0"/>
                <a:cs typeface="Microsoft Sans Serif" pitchFamily="34" charset="0"/>
              </a:rPr>
              <a:t>Diğer kablolara göre esnek olmasından dolayı döşeme kolaylığı sağlaması</a:t>
            </a:r>
          </a:p>
          <a:p>
            <a:pPr lvl="0" algn="just"/>
            <a:r>
              <a:rPr lang="tr-TR" sz="2000" dirty="0" smtClean="0">
                <a:latin typeface="Microsoft Sans Serif" pitchFamily="34" charset="0"/>
                <a:cs typeface="Microsoft Sans Serif" pitchFamily="34" charset="0"/>
              </a:rPr>
              <a:t>İletken kablolara göre suya ve neme karşı daha yüksek dayanıklılık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Fiber Optik Kablo Dezavantajları </a:t>
            </a:r>
            <a:endParaRPr lang="tr-TR" dirty="0"/>
          </a:p>
        </p:txBody>
      </p:sp>
      <p:sp>
        <p:nvSpPr>
          <p:cNvPr id="3" name="2 İçerik Yer Tutucusu"/>
          <p:cNvSpPr>
            <a:spLocks noGrp="1"/>
          </p:cNvSpPr>
          <p:nvPr>
            <p:ph sz="quarter" idx="1"/>
          </p:nvPr>
        </p:nvSpPr>
        <p:spPr/>
        <p:txBody>
          <a:bodyPr>
            <a:noAutofit/>
          </a:bodyPr>
          <a:lstStyle/>
          <a:p>
            <a:pPr lvl="0"/>
            <a:r>
              <a:rPr lang="tr-TR" sz="2400" dirty="0" smtClean="0">
                <a:latin typeface="Microsoft Sans Serif" pitchFamily="34" charset="0"/>
                <a:cs typeface="Microsoft Sans Serif" pitchFamily="34" charset="0"/>
              </a:rPr>
              <a:t>Hafriyat ve ilave teknolojik yatırım nedeniyle yüksek maliyet</a:t>
            </a:r>
          </a:p>
          <a:p>
            <a:pPr lvl="0"/>
            <a:r>
              <a:rPr lang="tr-TR" sz="2400" dirty="0" smtClean="0">
                <a:latin typeface="Microsoft Sans Serif" pitchFamily="34" charset="0"/>
                <a:cs typeface="Microsoft Sans Serif" pitchFamily="34" charset="0"/>
              </a:rPr>
              <a:t>Optik özellikli olmasından dolayı daha pahalı verici ve alıcılara ihtiyaç duyması</a:t>
            </a:r>
          </a:p>
          <a:p>
            <a:pPr lvl="0"/>
            <a:r>
              <a:rPr lang="tr-TR" sz="2400" dirty="0" smtClean="0">
                <a:latin typeface="Microsoft Sans Serif" pitchFamily="34" charset="0"/>
                <a:cs typeface="Microsoft Sans Serif" pitchFamily="34" charset="0"/>
              </a:rPr>
              <a:t>Diğer kablolardan daha zor ve pahalı birleştirme ekipmanları gerektirmesi</a:t>
            </a:r>
          </a:p>
          <a:p>
            <a:pPr lvl="0"/>
            <a:r>
              <a:rPr lang="tr-TR" sz="2400" dirty="0" smtClean="0">
                <a:latin typeface="Microsoft Sans Serif" pitchFamily="34" charset="0"/>
                <a:cs typeface="Microsoft Sans Serif" pitchFamily="34" charset="0"/>
              </a:rPr>
              <a:t>Çalıştırmak üzere sonlandırıcı cihazlarına elektrik sinyali taşıyamaması</a:t>
            </a:r>
          </a:p>
          <a:p>
            <a:pPr lvl="0"/>
            <a:r>
              <a:rPr lang="tr-TR" sz="2400" dirty="0" smtClean="0">
                <a:latin typeface="Microsoft Sans Serif" pitchFamily="34" charset="0"/>
                <a:cs typeface="Microsoft Sans Serif" pitchFamily="34" charset="0"/>
              </a:rPr>
              <a:t>Diğer kablolara göre kablo etrafında daha yüksek koruma gereksinimi</a:t>
            </a:r>
          </a:p>
          <a:p>
            <a:pPr lvl="0"/>
            <a:r>
              <a:rPr lang="tr-TR" sz="2400" dirty="0" smtClean="0">
                <a:latin typeface="Microsoft Sans Serif" pitchFamily="34" charset="0"/>
                <a:cs typeface="Microsoft Sans Serif" pitchFamily="34" charset="0"/>
              </a:rPr>
              <a:t>Maksimum eğilme yarıçapına dikkat edilmediği durumlarda kırılganlık</a:t>
            </a:r>
            <a:endParaRPr lang="tr-TR" sz="2400" dirty="0">
              <a:latin typeface="Microsoft Sans Serif" pitchFamily="34" charset="0"/>
              <a:cs typeface="Microsoft Sans Serif"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1182</TotalTime>
  <Words>4065</Words>
  <PresentationFormat>Ekran Gösterisi (4:3)</PresentationFormat>
  <Paragraphs>334</Paragraphs>
  <Slides>62</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2</vt:i4>
      </vt:variant>
      <vt:variant>
        <vt:lpstr>Slayt Başlıkları</vt:lpstr>
      </vt:variant>
      <vt:variant>
        <vt:i4>62</vt:i4>
      </vt:variant>
    </vt:vector>
  </HeadingPairs>
  <TitlesOfParts>
    <vt:vector size="65" baseType="lpstr">
      <vt:lpstr>Kaynak</vt:lpstr>
      <vt:lpstr>Bit Eşlem Resmi</vt:lpstr>
      <vt:lpstr>Visio</vt:lpstr>
      <vt:lpstr>OPTİK ELEKTRONİK  3.Kısım</vt:lpstr>
      <vt:lpstr>Slayt 2</vt:lpstr>
      <vt:lpstr>Giriş</vt:lpstr>
      <vt:lpstr>Giriş</vt:lpstr>
      <vt:lpstr>Fiber Optik Tarihi</vt:lpstr>
      <vt:lpstr>Fiber Optik Tarihi</vt:lpstr>
      <vt:lpstr>Fiber Optik Kablo Kullanım Alanları</vt:lpstr>
      <vt:lpstr>Fiber Optik Kablo Avantajları </vt:lpstr>
      <vt:lpstr>Fiber Optik Kablo Dezavantajları </vt:lpstr>
      <vt:lpstr>Işık ve Özellikleri</vt:lpstr>
      <vt:lpstr>Işık ve Özellikleri</vt:lpstr>
      <vt:lpstr>Yansıma ve Kırılma</vt:lpstr>
      <vt:lpstr>Snell Yasası</vt:lpstr>
      <vt:lpstr>Kritik Açı</vt:lpstr>
      <vt:lpstr>Tam Yansıma</vt:lpstr>
      <vt:lpstr>Fiber Optik Haberleşme Sistemi </vt:lpstr>
      <vt:lpstr>Fiber Optik Kablo Yapısı</vt:lpstr>
      <vt:lpstr>Kabul Konisi ve Nümerik Açıklık</vt:lpstr>
      <vt:lpstr>Kabul Konisi ve Nümerik Açıklık</vt:lpstr>
      <vt:lpstr>Kabul Konisi ve Nümerik Açıklık</vt:lpstr>
      <vt:lpstr>Fiber Optik Kablo Modları</vt:lpstr>
      <vt:lpstr>Fiber Optik Kablo Modları</vt:lpstr>
      <vt:lpstr>Fiber Optik Kablo Modları</vt:lpstr>
      <vt:lpstr>Fiber Optik Kablo Modları</vt:lpstr>
      <vt:lpstr>Fiber Optik Kablo Modları</vt:lpstr>
      <vt:lpstr>Fiber Optik Kablo Modları</vt:lpstr>
      <vt:lpstr>Fiber Optik Vericiler</vt:lpstr>
      <vt:lpstr>Fiber Optik Vericiler</vt:lpstr>
      <vt:lpstr>Fiber Optik Alıcılar</vt:lpstr>
      <vt:lpstr>Fiber Optik Kablodaki Kayıplar</vt:lpstr>
      <vt:lpstr>Fiber Optik Kabloda Bağlantı Kayıpları</vt:lpstr>
      <vt:lpstr>Fiber Optik Kabloda Bağlantı Kayıpları</vt:lpstr>
      <vt:lpstr>Fiber Optik Kablo Karakteristiğine Bağlı Kayıplar</vt:lpstr>
      <vt:lpstr>Fiber Optik Kablo Karakteristiğine Bağlı Kayıplar</vt:lpstr>
      <vt:lpstr>Fiber Optik Kablo Karakteristiğine Bağlı Kayıplar</vt:lpstr>
      <vt:lpstr>FO Kabloda Görülen Dağılma Tipleri</vt:lpstr>
      <vt:lpstr>FO Kabloda Görülen Dağılma Tipleri</vt:lpstr>
      <vt:lpstr>FO Kabloda Görülen Dağılma Tipleri</vt:lpstr>
      <vt:lpstr>FO Kabloda Görülen Dağılma Tipleri</vt:lpstr>
      <vt:lpstr>FO Kabloda Görülen Dağılma Tipleri</vt:lpstr>
      <vt:lpstr>FO Kabloda Görülen Dağılma Tipleri</vt:lpstr>
      <vt:lpstr>FO Kabloda Görülen Dağılma Tipleri</vt:lpstr>
      <vt:lpstr>FO Kabloda Görülen Dağılma Tipleri</vt:lpstr>
      <vt:lpstr>FO Kabloda Görülen Dağılma Tipleri</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Fiber Optik Kablo Karakteristiğine Bağlı Kayıplar</vt:lpstr>
      <vt:lpstr>ODTR (Optical Time Domain Reflectometer) ile Fiber Optik Hat Ölçümü</vt:lpstr>
      <vt:lpstr>ODTR (Optical Time Domain Reflectometer) ile Fiber Optik Hat Ölçümü</vt:lpstr>
      <vt:lpstr>ODTR (Optical Time Domain Reflectometer) ile Fiber Optik Hat Ölçümü</vt:lpstr>
      <vt:lpstr>ODTR (Optical Time Domain Reflectometer) ile Fiber Optik Hat Ölçümü</vt:lpstr>
      <vt:lpstr>ODTR (Optical Time Domain Reflectometer) ile Fiber Optik Hat Ölçümü</vt:lpstr>
      <vt:lpstr>ODTR (Optical Time Domain Reflectometer) ile Fiber Optik Hat Ölçümü</vt:lpstr>
      <vt:lpstr>ODTR (Optical Time Domain Reflectometer) ile Fiber Optik Hat Ölçümü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OPTİK ELEKTRONİK 1. Hafta</dc:title>
  <dc:creator>USER</dc:creator>
  <cp:lastModifiedBy>w7</cp:lastModifiedBy>
  <cp:revision>132</cp:revision>
  <dcterms:created xsi:type="dcterms:W3CDTF">2014-08-18T07:30:19Z</dcterms:created>
  <dcterms:modified xsi:type="dcterms:W3CDTF">2015-09-26T12:08:49Z</dcterms:modified>
</cp:coreProperties>
</file>